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03">
  <p:sldMasterIdLst>
    <p:sldMasterId id="2147483792" r:id="rId1"/>
  </p:sldMasterIdLst>
  <p:sldIdLst>
    <p:sldId id="256" r:id="rId2"/>
    <p:sldId id="257" r:id="rId3"/>
    <p:sldId id="797" r:id="rId4"/>
    <p:sldId id="905" r:id="rId5"/>
    <p:sldId id="906" r:id="rId6"/>
    <p:sldId id="907" r:id="rId7"/>
    <p:sldId id="908" r:id="rId8"/>
    <p:sldId id="909" r:id="rId9"/>
    <p:sldId id="910" r:id="rId10"/>
    <p:sldId id="911" r:id="rId11"/>
    <p:sldId id="912" r:id="rId12"/>
    <p:sldId id="913" r:id="rId13"/>
    <p:sldId id="914" r:id="rId14"/>
    <p:sldId id="1015" r:id="rId15"/>
    <p:sldId id="915" r:id="rId16"/>
    <p:sldId id="916" r:id="rId17"/>
    <p:sldId id="917" r:id="rId18"/>
    <p:sldId id="918" r:id="rId19"/>
    <p:sldId id="919" r:id="rId20"/>
    <p:sldId id="920" r:id="rId21"/>
    <p:sldId id="921" r:id="rId22"/>
    <p:sldId id="922" r:id="rId23"/>
    <p:sldId id="1016" r:id="rId24"/>
    <p:sldId id="923" r:id="rId25"/>
    <p:sldId id="924" r:id="rId26"/>
    <p:sldId id="925" r:id="rId27"/>
    <p:sldId id="926" r:id="rId28"/>
    <p:sldId id="927" r:id="rId29"/>
    <p:sldId id="928" r:id="rId30"/>
    <p:sldId id="929" r:id="rId31"/>
    <p:sldId id="930" r:id="rId32"/>
    <p:sldId id="931" r:id="rId33"/>
    <p:sldId id="932" r:id="rId34"/>
    <p:sldId id="933" r:id="rId35"/>
    <p:sldId id="934" r:id="rId36"/>
    <p:sldId id="935" r:id="rId37"/>
    <p:sldId id="936" r:id="rId38"/>
    <p:sldId id="937" r:id="rId39"/>
    <p:sldId id="938" r:id="rId40"/>
    <p:sldId id="939" r:id="rId41"/>
    <p:sldId id="940" r:id="rId42"/>
    <p:sldId id="941" r:id="rId43"/>
    <p:sldId id="942" r:id="rId44"/>
    <p:sldId id="943" r:id="rId45"/>
    <p:sldId id="944" r:id="rId46"/>
    <p:sldId id="945" r:id="rId47"/>
    <p:sldId id="946" r:id="rId48"/>
    <p:sldId id="947" r:id="rId49"/>
    <p:sldId id="948" r:id="rId50"/>
    <p:sldId id="949" r:id="rId51"/>
    <p:sldId id="950" r:id="rId52"/>
    <p:sldId id="951" r:id="rId53"/>
    <p:sldId id="952" r:id="rId54"/>
    <p:sldId id="1017" r:id="rId55"/>
    <p:sldId id="953" r:id="rId56"/>
    <p:sldId id="954" r:id="rId57"/>
    <p:sldId id="955" r:id="rId58"/>
    <p:sldId id="956" r:id="rId59"/>
    <p:sldId id="957" r:id="rId60"/>
    <p:sldId id="958" r:id="rId61"/>
    <p:sldId id="959" r:id="rId62"/>
    <p:sldId id="960" r:id="rId63"/>
    <p:sldId id="961" r:id="rId64"/>
    <p:sldId id="962" r:id="rId65"/>
    <p:sldId id="963" r:id="rId66"/>
    <p:sldId id="964" r:id="rId67"/>
    <p:sldId id="1018" r:id="rId68"/>
    <p:sldId id="965" r:id="rId69"/>
    <p:sldId id="966" r:id="rId70"/>
    <p:sldId id="967" r:id="rId71"/>
    <p:sldId id="968" r:id="rId72"/>
    <p:sldId id="969" r:id="rId73"/>
    <p:sldId id="970" r:id="rId74"/>
    <p:sldId id="971" r:id="rId75"/>
    <p:sldId id="972" r:id="rId76"/>
    <p:sldId id="973" r:id="rId77"/>
    <p:sldId id="974" r:id="rId78"/>
    <p:sldId id="975" r:id="rId79"/>
    <p:sldId id="976" r:id="rId80"/>
    <p:sldId id="977" r:id="rId81"/>
    <p:sldId id="978" r:id="rId82"/>
    <p:sldId id="979" r:id="rId83"/>
    <p:sldId id="980" r:id="rId84"/>
    <p:sldId id="981" r:id="rId85"/>
    <p:sldId id="982" r:id="rId86"/>
    <p:sldId id="983" r:id="rId87"/>
    <p:sldId id="984" r:id="rId88"/>
    <p:sldId id="985" r:id="rId89"/>
    <p:sldId id="986" r:id="rId90"/>
    <p:sldId id="987" r:id="rId91"/>
    <p:sldId id="988" r:id="rId92"/>
    <p:sldId id="989" r:id="rId93"/>
    <p:sldId id="990" r:id="rId94"/>
    <p:sldId id="991" r:id="rId95"/>
    <p:sldId id="992" r:id="rId96"/>
    <p:sldId id="993" r:id="rId97"/>
    <p:sldId id="994" r:id="rId98"/>
    <p:sldId id="995" r:id="rId99"/>
    <p:sldId id="1019" r:id="rId100"/>
    <p:sldId id="996" r:id="rId101"/>
    <p:sldId id="997" r:id="rId102"/>
    <p:sldId id="998" r:id="rId103"/>
    <p:sldId id="999" r:id="rId104"/>
    <p:sldId id="1000" r:id="rId105"/>
    <p:sldId id="1001" r:id="rId106"/>
    <p:sldId id="1002" r:id="rId107"/>
    <p:sldId id="1020" r:id="rId108"/>
    <p:sldId id="1003" r:id="rId109"/>
    <p:sldId id="1004" r:id="rId110"/>
    <p:sldId id="1005" r:id="rId111"/>
    <p:sldId id="1006" r:id="rId112"/>
    <p:sldId id="1007" r:id="rId113"/>
    <p:sldId id="1008" r:id="rId114"/>
    <p:sldId id="1009" r:id="rId115"/>
    <p:sldId id="1010" r:id="rId116"/>
    <p:sldId id="1011" r:id="rId117"/>
    <p:sldId id="1012" r:id="rId118"/>
    <p:sldId id="1013" r:id="rId1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69" d="100"/>
          <a:sy n="69" d="100"/>
        </p:scale>
        <p:origin x="58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633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528666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58526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68628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627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531501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677462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033743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09037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4321966-C214-44FA-A753-A7A629A1F278}" type="datetimeFigureOut">
              <a:rPr lang="zh-CN" altLang="en-US" smtClean="0"/>
              <a:t>2018/11/16</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24991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4321966-C214-44FA-A753-A7A629A1F278}" type="datetimeFigureOut">
              <a:rPr lang="zh-CN" altLang="en-US" smtClean="0"/>
              <a:t>2018/11/16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379285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4321966-C214-44FA-A753-A7A629A1F278}" type="datetimeFigureOut">
              <a:rPr lang="zh-CN" altLang="en-US" smtClean="0"/>
              <a:t>2018/11/16</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393295E-EBB1-45FC-9158-2B2DE72267BB}"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96884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85000"/>
        </a:lnSpc>
        <a:spcBef>
          <a:spcPct val="0"/>
        </a:spcBef>
        <a:buNone/>
        <a:defRPr sz="4800" b="1" kern="1200" spc="-50" baseline="0">
          <a:solidFill>
            <a:srgbClr val="00B050"/>
          </a:solidFill>
          <a:latin typeface="华文新魏" panose="02010800040101010101" pitchFamily="2" charset="-122"/>
          <a:ea typeface="华文新魏" panose="02010800040101010101" pitchFamily="2" charset="-122"/>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b="1" kern="1200">
          <a:solidFill>
            <a:schemeClr val="tx1">
              <a:lumMod val="75000"/>
              <a:lumOff val="25000"/>
            </a:schemeClr>
          </a:solidFill>
          <a:latin typeface="+mn-lt"/>
          <a:ea typeface="+mn-ea"/>
          <a:cs typeface="+mn-cs"/>
        </a:defRPr>
      </a:lvl1pPr>
      <a:lvl2pPr marL="201168" indent="0" algn="l" defTabSz="914400" rtl="0" eaLnBrk="1" latinLnBrk="0" hangingPunct="1">
        <a:lnSpc>
          <a:spcPct val="90000"/>
        </a:lnSpc>
        <a:spcBef>
          <a:spcPts val="200"/>
        </a:spcBef>
        <a:spcAft>
          <a:spcPts val="400"/>
        </a:spcAft>
        <a:buClr>
          <a:schemeClr val="accent1"/>
        </a:buClr>
        <a:buFont typeface="Calibri" pitchFamily="34" charset="0"/>
        <a:buNone/>
        <a:defRPr sz="2800" kern="1200">
          <a:solidFill>
            <a:srgbClr val="0070C0"/>
          </a:solidFill>
          <a:latin typeface="华文行楷" panose="02010800040101010101" pitchFamily="2" charset="-122"/>
          <a:ea typeface="华文行楷" panose="02010800040101010101" pitchFamily="2" charset="-122"/>
          <a:cs typeface="+mn-cs"/>
        </a:defRPr>
      </a:lvl2pPr>
      <a:lvl3pPr marL="38404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7030A0"/>
          </a:solidFill>
          <a:latin typeface="黑体" panose="02010609060101010101" pitchFamily="49" charset="-122"/>
          <a:ea typeface="黑体" panose="02010609060101010101" pitchFamily="49" charset="-122"/>
          <a:cs typeface="+mn-cs"/>
        </a:defRPr>
      </a:lvl3pPr>
      <a:lvl4pPr marL="56692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C00000"/>
          </a:solidFill>
          <a:latin typeface="+mn-lt"/>
          <a:ea typeface="+mn-ea"/>
          <a:cs typeface="+mn-cs"/>
        </a:defRPr>
      </a:lvl4pPr>
      <a:lvl5pPr marL="749808"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525106" y="1711568"/>
            <a:ext cx="7666893" cy="2636989"/>
          </a:xfrm>
          <a:solidFill>
            <a:schemeClr val="accent1">
              <a:lumMod val="40000"/>
              <a:lumOff val="60000"/>
            </a:schemeClr>
          </a:solidFill>
        </p:spPr>
        <p:txBody>
          <a:bodyPr>
            <a:normAutofit fontScale="90000"/>
          </a:bodyPr>
          <a:lstStyle/>
          <a:p>
            <a:pPr algn="ct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a:solidFill>
                  <a:schemeClr val="accent3">
                    <a:lumMod val="75000"/>
                  </a:schemeClr>
                </a:solidFill>
                <a:latin typeface="Blackadder ITC" panose="04020505051007020D02" pitchFamily="82" charset="0"/>
              </a:rPr>
              <a:t/>
            </a:r>
            <a:br>
              <a:rPr lang="en-US" altLang="zh-CN" sz="5400" dirty="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Python  Crawler Development </a:t>
            </a:r>
            <a:endParaRPr lang="zh-CN" altLang="en-US" sz="5400" dirty="0">
              <a:solidFill>
                <a:schemeClr val="accent3">
                  <a:lumMod val="75000"/>
                </a:schemeClr>
              </a:solidFill>
              <a:latin typeface="Blackadder ITC" panose="04020505051007020D02" pitchFamily="82" charset="0"/>
            </a:endParaRPr>
          </a:p>
        </p:txBody>
      </p:sp>
      <p:pic>
        <p:nvPicPr>
          <p:cNvPr id="4" name="图片 3"/>
          <p:cNvPicPr>
            <a:picLocks noChangeAspect="1"/>
          </p:cNvPicPr>
          <p:nvPr/>
        </p:nvPicPr>
        <p:blipFill>
          <a:blip r:embed="rId2"/>
          <a:stretch>
            <a:fillRect/>
          </a:stretch>
        </p:blipFill>
        <p:spPr>
          <a:xfrm>
            <a:off x="0" y="1"/>
            <a:ext cx="4525106" cy="4349262"/>
          </a:xfrm>
          <a:prstGeom prst="rect">
            <a:avLst/>
          </a:prstGeom>
        </p:spPr>
      </p:pic>
      <p:sp>
        <p:nvSpPr>
          <p:cNvPr id="10" name="矩形 9"/>
          <p:cNvSpPr/>
          <p:nvPr/>
        </p:nvSpPr>
        <p:spPr>
          <a:xfrm>
            <a:off x="4525106" y="-11016"/>
            <a:ext cx="7666894" cy="1734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tx1"/>
                </a:solidFill>
                <a:latin typeface="黑体" panose="02010609060101010101" pitchFamily="49" charset="-122"/>
                <a:ea typeface="黑体" panose="02010609060101010101" pitchFamily="49" charset="-122"/>
              </a:rPr>
              <a:t>极客学院 </a:t>
            </a:r>
            <a:r>
              <a:rPr lang="en-US" altLang="zh-CN" sz="2800" b="1" dirty="0" smtClean="0">
                <a:solidFill>
                  <a:schemeClr val="tx1"/>
                </a:solidFill>
                <a:latin typeface="Gungsuh" panose="02030600000101010101" pitchFamily="18" charset="-127"/>
                <a:ea typeface="Gungsuh" panose="02030600000101010101" pitchFamily="18" charset="-127"/>
              </a:rPr>
              <a:t>Jikexueyuan.com</a:t>
            </a:r>
            <a:endParaRPr lang="zh-CN" altLang="en-US" sz="2800" b="1" dirty="0" smtClean="0">
              <a:solidFill>
                <a:schemeClr val="tx1"/>
              </a:solidFill>
              <a:latin typeface="Gungsuh" panose="02030600000101010101" pitchFamily="18" charset="-127"/>
              <a:ea typeface="Gungsuh" panose="02030600000101010101" pitchFamily="18" charset="-127"/>
            </a:endParaRPr>
          </a:p>
          <a:p>
            <a:pPr algn="ctr"/>
            <a:endParaRPr lang="en-US" altLang="zh-CN" sz="2800" b="1" dirty="0" smtClean="0"/>
          </a:p>
          <a:p>
            <a:pPr algn="ctr"/>
            <a:r>
              <a:rPr lang="zh-CN" altLang="en-US" sz="2800" b="1" dirty="0" smtClean="0"/>
              <a:t>互联网</a:t>
            </a:r>
            <a:r>
              <a:rPr lang="en-US" altLang="zh-CN" sz="2800" b="1" dirty="0" smtClean="0"/>
              <a:t>+</a:t>
            </a:r>
            <a:r>
              <a:rPr lang="zh-CN" altLang="en-US" sz="2800" b="1" dirty="0" smtClean="0"/>
              <a:t>职业技能系列 </a:t>
            </a:r>
            <a:endParaRPr lang="en-US" altLang="zh-CN" sz="2800" b="1" dirty="0" smtClean="0">
              <a:solidFill>
                <a:schemeClr val="tx1"/>
              </a:solidFill>
              <a:latin typeface="Blackadder ITC" panose="04020505051007020D02" pitchFamily="82" charset="0"/>
            </a:endParaRPr>
          </a:p>
        </p:txBody>
      </p:sp>
      <p:sp>
        <p:nvSpPr>
          <p:cNvPr id="12" name="矩形 11"/>
          <p:cNvSpPr/>
          <p:nvPr/>
        </p:nvSpPr>
        <p:spPr>
          <a:xfrm>
            <a:off x="5439509" y="1947964"/>
            <a:ext cx="6283568" cy="1446550"/>
          </a:xfrm>
          <a:prstGeom prst="rect">
            <a:avLst/>
          </a:prstGeom>
        </p:spPr>
        <p:txBody>
          <a:bodyPr wrap="square">
            <a:spAutoFit/>
          </a:bodyPr>
          <a:lstStyle/>
          <a:p>
            <a:pPr algn="ctr"/>
            <a:r>
              <a:rPr lang="en-US" altLang="zh-CN" sz="4400" b="1" dirty="0">
                <a:solidFill>
                  <a:srgbClr val="00B050"/>
                </a:solidFill>
                <a:latin typeface="黑体" panose="02010609060101010101" pitchFamily="49" charset="-122"/>
                <a:ea typeface="黑体" panose="02010609060101010101" pitchFamily="49" charset="-122"/>
              </a:rPr>
              <a:t>Python</a:t>
            </a:r>
            <a:r>
              <a:rPr lang="zh-CN" altLang="en-US" sz="4400" b="1" dirty="0">
                <a:solidFill>
                  <a:srgbClr val="00B050"/>
                </a:solidFill>
                <a:latin typeface="黑体" panose="02010609060101010101" pitchFamily="49" charset="-122"/>
                <a:ea typeface="黑体" panose="02010609060101010101" pitchFamily="49" charset="-122"/>
              </a:rPr>
              <a:t>爬虫开发 从入门到实战（微课版）</a:t>
            </a:r>
          </a:p>
        </p:txBody>
      </p:sp>
      <p:sp>
        <p:nvSpPr>
          <p:cNvPr id="13" name="矩形 12"/>
          <p:cNvSpPr/>
          <p:nvPr/>
        </p:nvSpPr>
        <p:spPr>
          <a:xfrm>
            <a:off x="0" y="4349263"/>
            <a:ext cx="12192000" cy="2039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193325" y="5872498"/>
            <a:ext cx="1980029" cy="400110"/>
          </a:xfrm>
          <a:prstGeom prst="rect">
            <a:avLst/>
          </a:prstGeom>
        </p:spPr>
        <p:txBody>
          <a:bodyPr wrap="none">
            <a:spAutoFit/>
          </a:bodyPr>
          <a:lstStyle/>
          <a:p>
            <a:r>
              <a:rPr lang="zh-CN" altLang="en-US" sz="2000" b="1" dirty="0" smtClean="0"/>
              <a:t>人民邮电出版社</a:t>
            </a:r>
            <a:endParaRPr lang="zh-CN" altLang="en-US" sz="2000" b="1" dirty="0"/>
          </a:p>
        </p:txBody>
      </p:sp>
      <p:sp>
        <p:nvSpPr>
          <p:cNvPr id="15" name="矩形 14"/>
          <p:cNvSpPr/>
          <p:nvPr/>
        </p:nvSpPr>
        <p:spPr>
          <a:xfrm>
            <a:off x="10158119" y="4885556"/>
            <a:ext cx="1484702" cy="461665"/>
          </a:xfrm>
          <a:prstGeom prst="rect">
            <a:avLst/>
          </a:prstGeom>
        </p:spPr>
        <p:txBody>
          <a:bodyPr wrap="none">
            <a:spAutoFit/>
          </a:bodyPr>
          <a:lstStyle/>
          <a:p>
            <a:r>
              <a:rPr lang="zh-CN" altLang="en-US" sz="2400" b="1" dirty="0">
                <a:solidFill>
                  <a:srgbClr val="0070C0"/>
                </a:solidFill>
              </a:rPr>
              <a:t>谢乾坤 著</a:t>
            </a:r>
          </a:p>
        </p:txBody>
      </p:sp>
    </p:spTree>
    <p:extLst>
      <p:ext uri="{BB962C8B-B14F-4D97-AF65-F5344CB8AC3E}">
        <p14:creationId xmlns:p14="http://schemas.microsoft.com/office/powerpoint/2010/main" val="26496917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solidFill>
                  <a:srgbClr val="C00000"/>
                </a:solidFill>
              </a:rPr>
              <a:t>2</a:t>
            </a:r>
            <a:r>
              <a:rPr lang="zh-CN" altLang="zh-CN" dirty="0">
                <a:solidFill>
                  <a:srgbClr val="C00000"/>
                </a:solidFill>
              </a:rPr>
              <a:t>．安装</a:t>
            </a:r>
            <a:r>
              <a:rPr lang="en-US" altLang="zh-CN" dirty="0">
                <a:solidFill>
                  <a:srgbClr val="C00000"/>
                </a:solidFill>
              </a:rPr>
              <a:t>pywin32</a:t>
            </a:r>
            <a:endParaRPr lang="zh-CN" altLang="zh-CN" dirty="0">
              <a:solidFill>
                <a:srgbClr val="C00000"/>
              </a:solidFill>
            </a:endParaRPr>
          </a:p>
          <a:p>
            <a:r>
              <a:rPr lang="en-US" altLang="zh-CN" dirty="0" smtClean="0"/>
              <a:t>         </a:t>
            </a:r>
            <a:r>
              <a:rPr lang="zh-CN" altLang="zh-CN" dirty="0" smtClean="0"/>
              <a:t>在</a:t>
            </a:r>
            <a:r>
              <a:rPr lang="en-US" altLang="zh-CN" dirty="0"/>
              <a:t>Windows</a:t>
            </a:r>
            <a:r>
              <a:rPr lang="zh-CN" altLang="zh-CN" dirty="0"/>
              <a:t>系统中搭建</a:t>
            </a:r>
            <a:r>
              <a:rPr lang="en-US" altLang="zh-CN" dirty="0" err="1"/>
              <a:t>Scrapy</a:t>
            </a:r>
            <a:r>
              <a:rPr lang="zh-CN" altLang="zh-CN" dirty="0"/>
              <a:t>的环境，有两个第三方库不能使用常规的方法安装。第一个是</a:t>
            </a:r>
            <a:r>
              <a:rPr lang="en-US" altLang="zh-CN" dirty="0" err="1"/>
              <a:t>lxml</a:t>
            </a:r>
            <a:r>
              <a:rPr lang="zh-CN" altLang="zh-CN" dirty="0"/>
              <a:t>，这个库的安装方法在第</a:t>
            </a:r>
            <a:r>
              <a:rPr lang="en-US" altLang="zh-CN" dirty="0"/>
              <a:t>5</a:t>
            </a:r>
            <a:r>
              <a:rPr lang="zh-CN" altLang="zh-CN" dirty="0"/>
              <a:t>章已经讲过，这里不再赘述。第二个是</a:t>
            </a:r>
            <a:r>
              <a:rPr lang="en-US" altLang="zh-CN" dirty="0"/>
              <a:t>pywin32</a:t>
            </a:r>
            <a:r>
              <a:rPr lang="zh-CN" altLang="zh-CN" dirty="0"/>
              <a:t>。</a:t>
            </a:r>
            <a:r>
              <a:rPr lang="en-US" altLang="zh-CN" dirty="0"/>
              <a:t>pywin32</a:t>
            </a:r>
            <a:r>
              <a:rPr lang="zh-CN" altLang="zh-CN" dirty="0"/>
              <a:t>和</a:t>
            </a:r>
            <a:r>
              <a:rPr lang="en-US" altLang="zh-CN" dirty="0" err="1"/>
              <a:t>lxml</a:t>
            </a:r>
            <a:r>
              <a:rPr lang="zh-CN" altLang="zh-CN" dirty="0"/>
              <a:t>一样，不建议使用</a:t>
            </a:r>
            <a:r>
              <a:rPr lang="en-US" altLang="zh-CN" dirty="0"/>
              <a:t>pip</a:t>
            </a:r>
            <a:r>
              <a:rPr lang="zh-CN" altLang="zh-CN" dirty="0"/>
              <a:t>来安装，因为</a:t>
            </a:r>
            <a:r>
              <a:rPr lang="en-US" altLang="zh-CN" dirty="0"/>
              <a:t>10</a:t>
            </a:r>
            <a:r>
              <a:rPr lang="zh-CN" altLang="zh-CN" dirty="0"/>
              <a:t>次至少有</a:t>
            </a:r>
            <a:r>
              <a:rPr lang="en-US" altLang="zh-CN" dirty="0"/>
              <a:t>9</a:t>
            </a:r>
            <a:r>
              <a:rPr lang="zh-CN" altLang="zh-CN" dirty="0"/>
              <a:t>次都会安装出错。</a:t>
            </a:r>
            <a:r>
              <a:rPr lang="en-US" altLang="zh-CN" dirty="0"/>
              <a:t>pywin32</a:t>
            </a:r>
            <a:r>
              <a:rPr lang="zh-CN" altLang="zh-CN" dirty="0"/>
              <a:t>甚至也不能使用安装</a:t>
            </a:r>
            <a:r>
              <a:rPr lang="en-US" altLang="zh-CN" dirty="0" err="1"/>
              <a:t>lxml</a:t>
            </a:r>
            <a:r>
              <a:rPr lang="zh-CN" altLang="zh-CN" dirty="0"/>
              <a:t>的方式来安装。</a:t>
            </a:r>
          </a:p>
          <a:p>
            <a:r>
              <a:rPr lang="en-US" altLang="zh-CN" dirty="0" smtClean="0"/>
              <a:t>          pywin32 </a:t>
            </a:r>
            <a:r>
              <a:rPr lang="zh-CN" altLang="zh-CN" dirty="0"/>
              <a:t>必须使用</a:t>
            </a:r>
            <a:r>
              <a:rPr lang="en-US" altLang="zh-CN" dirty="0"/>
              <a:t>.exe</a:t>
            </a:r>
            <a:r>
              <a:rPr lang="zh-CN" altLang="zh-CN" dirty="0"/>
              <a:t>安装包来进行安装</a:t>
            </a:r>
            <a:r>
              <a:rPr lang="zh-CN" altLang="zh-CN" dirty="0" smtClean="0"/>
              <a:t>。</a:t>
            </a:r>
            <a:endParaRPr lang="zh-CN" altLang="zh-CN" dirty="0"/>
          </a:p>
        </p:txBody>
      </p:sp>
    </p:spTree>
    <p:extLst>
      <p:ext uri="{BB962C8B-B14F-4D97-AF65-F5344CB8AC3E}">
        <p14:creationId xmlns:p14="http://schemas.microsoft.com/office/powerpoint/2010/main" val="27522740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dirty="0" smtClean="0"/>
              <a:t>         </a:t>
            </a:r>
            <a:r>
              <a:rPr lang="zh-CN" altLang="zh-CN" dirty="0" smtClean="0"/>
              <a:t>提取</a:t>
            </a:r>
            <a:r>
              <a:rPr lang="zh-CN" altLang="zh-CN" dirty="0"/>
              <a:t>文章分类的</a:t>
            </a:r>
            <a:r>
              <a:rPr lang="en-US" altLang="zh-CN" dirty="0" err="1"/>
              <a:t>XPath</a:t>
            </a:r>
            <a:r>
              <a:rPr lang="zh-CN" altLang="zh-CN" dirty="0"/>
              <a:t>语句为：</a:t>
            </a:r>
          </a:p>
          <a:p>
            <a:r>
              <a:rPr lang="en-US" altLang="zh-CN" dirty="0">
                <a:solidFill>
                  <a:srgbClr val="0070C0"/>
                </a:solidFill>
              </a:rPr>
              <a:t>//span[@</a:t>
            </a:r>
            <a:r>
              <a:rPr lang="en-US" altLang="zh-CN" dirty="0" err="1">
                <a:solidFill>
                  <a:srgbClr val="0070C0"/>
                </a:solidFill>
              </a:rPr>
              <a:t>itemprop</a:t>
            </a:r>
            <a:r>
              <a:rPr lang="en-US" altLang="zh-CN" dirty="0">
                <a:solidFill>
                  <a:srgbClr val="0070C0"/>
                </a:solidFill>
              </a:rPr>
              <a:t>="about"]/a/span/text()</a:t>
            </a:r>
            <a:endParaRPr lang="zh-CN" altLang="zh-CN" dirty="0">
              <a:solidFill>
                <a:srgbClr val="0070C0"/>
              </a:solidFill>
            </a:endParaRPr>
          </a:p>
          <a:p>
            <a:r>
              <a:rPr lang="en-US" altLang="zh-CN" dirty="0" smtClean="0"/>
              <a:t>         </a:t>
            </a:r>
            <a:r>
              <a:rPr lang="zh-CN" altLang="zh-CN" dirty="0" smtClean="0"/>
              <a:t>对应</a:t>
            </a:r>
            <a:r>
              <a:rPr lang="zh-CN" altLang="zh-CN" dirty="0"/>
              <a:t>的</a:t>
            </a:r>
            <a:r>
              <a:rPr lang="en-US" altLang="zh-CN" dirty="0" err="1"/>
              <a:t>Scrapy</a:t>
            </a:r>
            <a:r>
              <a:rPr lang="zh-CN" altLang="zh-CN" dirty="0"/>
              <a:t>代码为：</a:t>
            </a:r>
          </a:p>
          <a:p>
            <a:r>
              <a:rPr lang="en-US" altLang="zh-CN" dirty="0">
                <a:solidFill>
                  <a:srgbClr val="0070C0"/>
                </a:solidFill>
              </a:rPr>
              <a:t>category = </a:t>
            </a:r>
            <a:r>
              <a:rPr lang="en-US" altLang="zh-CN" dirty="0" err="1">
                <a:solidFill>
                  <a:srgbClr val="0070C0"/>
                </a:solidFill>
              </a:rPr>
              <a:t>response.xpath</a:t>
            </a:r>
            <a:r>
              <a:rPr lang="en-US" altLang="zh-CN" dirty="0">
                <a:solidFill>
                  <a:srgbClr val="0070C0"/>
                </a:solidFill>
              </a:rPr>
              <a:t>('//span[@</a:t>
            </a:r>
            <a:r>
              <a:rPr lang="en-US" altLang="zh-CN" dirty="0" err="1">
                <a:solidFill>
                  <a:srgbClr val="0070C0"/>
                </a:solidFill>
              </a:rPr>
              <a:t>itemprop</a:t>
            </a:r>
            <a:r>
              <a:rPr lang="en-US" altLang="zh-CN" dirty="0">
                <a:solidFill>
                  <a:srgbClr val="0070C0"/>
                </a:solidFill>
              </a:rPr>
              <a:t>="about"]/a/span/text()').</a:t>
            </a:r>
            <a:r>
              <a:rPr lang="en-US" altLang="zh-CN" dirty="0" err="1">
                <a:solidFill>
                  <a:srgbClr val="0070C0"/>
                </a:solidFill>
              </a:rPr>
              <a:t>extract_first</a:t>
            </a:r>
            <a:r>
              <a:rPr lang="en-US" altLang="zh-CN" dirty="0">
                <a:solidFill>
                  <a:srgbClr val="0070C0"/>
                </a:solidFill>
              </a:rPr>
              <a:t>()</a:t>
            </a:r>
            <a:endParaRPr lang="zh-CN" altLang="zh-CN" dirty="0">
              <a:solidFill>
                <a:srgbClr val="0070C0"/>
              </a:solidFill>
            </a:endParaRPr>
          </a:p>
          <a:p>
            <a:r>
              <a:rPr lang="en-US" altLang="zh-CN" dirty="0" smtClean="0"/>
              <a:t>         </a:t>
            </a:r>
            <a:r>
              <a:rPr lang="zh-CN" altLang="zh-CN" dirty="0" smtClean="0"/>
              <a:t>比较</a:t>
            </a:r>
            <a:r>
              <a:rPr lang="zh-CN" altLang="zh-CN" dirty="0"/>
              <a:t>麻烦的是抓取正文。由于本案例需要抓取的是正文部分的</a:t>
            </a:r>
            <a:r>
              <a:rPr lang="en-US" altLang="zh-CN" dirty="0"/>
              <a:t>HTML</a:t>
            </a:r>
            <a:r>
              <a:rPr lang="zh-CN" altLang="zh-CN" dirty="0"/>
              <a:t>源代码，而不是整个网页的源代码，所以就需要使用一些特殊的办法来处理</a:t>
            </a:r>
            <a:r>
              <a:rPr lang="zh-CN" altLang="zh-CN" dirty="0" smtClean="0"/>
              <a:t>。</a:t>
            </a:r>
            <a:endParaRPr lang="zh-CN" altLang="zh-CN" dirty="0"/>
          </a:p>
        </p:txBody>
      </p:sp>
    </p:spTree>
    <p:extLst>
      <p:ext uri="{BB962C8B-B14F-4D97-AF65-F5344CB8AC3E}">
        <p14:creationId xmlns:p14="http://schemas.microsoft.com/office/powerpoint/2010/main" val="6004800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9598" y="2325236"/>
            <a:ext cx="5559998" cy="4023360"/>
          </a:xfrm>
        </p:spPr>
        <p:txBody>
          <a:bodyPr/>
          <a:lstStyle/>
          <a:p>
            <a:r>
              <a:rPr lang="en-US" altLang="zh-CN" dirty="0" smtClean="0"/>
              <a:t>        </a:t>
            </a:r>
            <a:r>
              <a:rPr lang="zh-CN" altLang="zh-CN" dirty="0" smtClean="0"/>
              <a:t>分析</a:t>
            </a:r>
            <a:r>
              <a:rPr lang="zh-CN" altLang="zh-CN" dirty="0"/>
              <a:t>网页源代码，可以发现图</a:t>
            </a:r>
            <a:r>
              <a:rPr lang="en-US" altLang="zh-CN" dirty="0"/>
              <a:t>11-41</a:t>
            </a:r>
            <a:r>
              <a:rPr lang="zh-CN" altLang="zh-CN" dirty="0"/>
              <a:t>所示的方框框住的</a:t>
            </a:r>
            <a:r>
              <a:rPr lang="en-US" altLang="zh-CN" dirty="0"/>
              <a:t>&lt;div&gt;</a:t>
            </a:r>
            <a:r>
              <a:rPr lang="zh-CN" altLang="zh-CN" dirty="0"/>
              <a:t>标签。</a:t>
            </a:r>
          </a:p>
          <a:p>
            <a:endParaRPr lang="zh-CN" altLang="en-US" dirty="0"/>
          </a:p>
          <a:p>
            <a:endParaRPr lang="zh-CN" altLang="en-US" dirty="0"/>
          </a:p>
        </p:txBody>
      </p:sp>
      <p:pic>
        <p:nvPicPr>
          <p:cNvPr id="5017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5255" y="2097631"/>
            <a:ext cx="5382423" cy="37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929104" y="5869094"/>
            <a:ext cx="4154727"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11-41  </a:t>
            </a:r>
            <a:r>
              <a:rPr lang="zh-CN" altLang="zh-CN" b="1" kern="100" dirty="0">
                <a:latin typeface="Times New Roman" panose="02020603050405020304" pitchFamily="18" charset="0"/>
                <a:ea typeface="方正书宋简体"/>
                <a:cs typeface="Times New Roman" panose="02020603050405020304" pitchFamily="18" charset="0"/>
              </a:rPr>
              <a:t>包含正文全部内容的</a:t>
            </a:r>
            <a:r>
              <a:rPr lang="en-US" altLang="zh-CN" b="1" kern="100" dirty="0">
                <a:latin typeface="Times New Roman" panose="02020603050405020304" pitchFamily="18" charset="0"/>
                <a:ea typeface="方正书宋简体"/>
              </a:rPr>
              <a:t>&lt;div&gt;</a:t>
            </a:r>
            <a:r>
              <a:rPr lang="zh-CN" altLang="zh-CN" b="1" kern="100" dirty="0">
                <a:latin typeface="Times New Roman" panose="02020603050405020304" pitchFamily="18" charset="0"/>
                <a:ea typeface="方正书宋简体"/>
                <a:cs typeface="Times New Roman" panose="02020603050405020304" pitchFamily="18" charset="0"/>
              </a:rPr>
              <a:t>标签</a:t>
            </a:r>
            <a:endParaRPr lang="zh-CN" altLang="en-US" b="1" dirty="0"/>
          </a:p>
        </p:txBody>
      </p:sp>
    </p:spTree>
    <p:extLst>
      <p:ext uri="{BB962C8B-B14F-4D97-AF65-F5344CB8AC3E}">
        <p14:creationId xmlns:p14="http://schemas.microsoft.com/office/powerpoint/2010/main" val="39702510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232359" cy="4023360"/>
          </a:xfrm>
        </p:spPr>
        <p:txBody>
          <a:bodyPr/>
          <a:lstStyle/>
          <a:p>
            <a:r>
              <a:rPr lang="en-US" altLang="zh-CN" dirty="0" smtClean="0"/>
              <a:t>         </a:t>
            </a:r>
            <a:r>
              <a:rPr lang="zh-CN" altLang="zh-CN" dirty="0" smtClean="0"/>
              <a:t>正文</a:t>
            </a:r>
            <a:r>
              <a:rPr lang="zh-CN" altLang="zh-CN" dirty="0"/>
              <a:t>的全部内容，不论是文字、图片，还是代码块，全部都在这个</a:t>
            </a:r>
            <a:r>
              <a:rPr lang="en-US" altLang="zh-CN" dirty="0"/>
              <a:t>&lt;div&gt;</a:t>
            </a:r>
            <a:r>
              <a:rPr lang="zh-CN" altLang="zh-CN" dirty="0"/>
              <a:t>标签的内部。因此可以首先使用</a:t>
            </a:r>
            <a:r>
              <a:rPr lang="en-US" altLang="zh-CN" dirty="0" err="1"/>
              <a:t>XPath</a:t>
            </a:r>
            <a:r>
              <a:rPr lang="zh-CN" altLang="zh-CN" dirty="0"/>
              <a:t>把这个</a:t>
            </a:r>
            <a:r>
              <a:rPr lang="en-US" altLang="zh-CN" dirty="0"/>
              <a:t>&lt;div&gt;</a:t>
            </a:r>
            <a:r>
              <a:rPr lang="zh-CN" altLang="zh-CN" dirty="0"/>
              <a:t>标签提取出来：</a:t>
            </a:r>
          </a:p>
          <a:p>
            <a:r>
              <a:rPr lang="en-US" altLang="zh-CN" dirty="0" err="1">
                <a:solidFill>
                  <a:srgbClr val="0070C0"/>
                </a:solidFill>
              </a:rPr>
              <a:t>post_body</a:t>
            </a:r>
            <a:r>
              <a:rPr lang="en-US" altLang="zh-CN" dirty="0">
                <a:solidFill>
                  <a:srgbClr val="0070C0"/>
                </a:solidFill>
              </a:rPr>
              <a:t> = </a:t>
            </a:r>
            <a:r>
              <a:rPr lang="en-US" altLang="zh-CN" dirty="0" err="1">
                <a:solidFill>
                  <a:srgbClr val="0070C0"/>
                </a:solidFill>
              </a:rPr>
              <a:t>response.xpath</a:t>
            </a:r>
            <a:r>
              <a:rPr lang="en-US" altLang="zh-CN" dirty="0">
                <a:solidFill>
                  <a:srgbClr val="0070C0"/>
                </a:solidFill>
              </a:rPr>
              <a:t>('//div[@class="post-body"]')</a:t>
            </a:r>
            <a:endParaRPr lang="zh-CN" altLang="zh-CN" dirty="0">
              <a:solidFill>
                <a:srgbClr val="0070C0"/>
              </a:solidFill>
            </a:endParaRPr>
          </a:p>
          <a:p>
            <a:endParaRPr lang="zh-CN" altLang="en-US" dirty="0">
              <a:solidFill>
                <a:srgbClr val="0070C0"/>
              </a:solidFill>
            </a:endParaRPr>
          </a:p>
        </p:txBody>
      </p:sp>
      <p:pic>
        <p:nvPicPr>
          <p:cNvPr id="4" name="Picture 2" descr="C:\Program Files\Microsoft Office\MEDIA\CAGCAT10\j02341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4230" y="3946623"/>
            <a:ext cx="1952531" cy="207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104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321569" cy="4023360"/>
          </a:xfrm>
        </p:spPr>
        <p:txBody>
          <a:bodyPr/>
          <a:lstStyle/>
          <a:p>
            <a:r>
              <a:rPr lang="en-US" altLang="zh-CN" dirty="0" smtClean="0"/>
              <a:t>         </a:t>
            </a:r>
            <a:r>
              <a:rPr lang="zh-CN" altLang="zh-CN" dirty="0" smtClean="0"/>
              <a:t>提取</a:t>
            </a:r>
            <a:r>
              <a:rPr lang="zh-CN" altLang="zh-CN" dirty="0"/>
              <a:t>出来的内容是一个</a:t>
            </a:r>
            <a:r>
              <a:rPr lang="en-US" altLang="zh-CN" dirty="0" err="1"/>
              <a:t>SelectorList</a:t>
            </a:r>
            <a:r>
              <a:rPr lang="zh-CN" altLang="zh-CN" dirty="0"/>
              <a:t>对象，这个对象可以像列表一样读取里面的第</a:t>
            </a:r>
            <a:r>
              <a:rPr lang="en-US" altLang="zh-CN" dirty="0"/>
              <a:t>0</a:t>
            </a:r>
            <a:r>
              <a:rPr lang="zh-CN" altLang="zh-CN" dirty="0"/>
              <a:t>个元素。然而第</a:t>
            </a:r>
            <a:r>
              <a:rPr lang="en-US" altLang="zh-CN" dirty="0"/>
              <a:t>0</a:t>
            </a:r>
            <a:r>
              <a:rPr lang="zh-CN" altLang="zh-CN" dirty="0"/>
              <a:t>个元素是一个</a:t>
            </a:r>
            <a:r>
              <a:rPr lang="en-US" altLang="zh-CN" dirty="0"/>
              <a:t>Selector</a:t>
            </a:r>
            <a:r>
              <a:rPr lang="zh-CN" altLang="zh-CN" dirty="0"/>
              <a:t>对象，并不是源代码。所以现在需要把这个对象转换为源代码。此时需要使用</a:t>
            </a:r>
            <a:r>
              <a:rPr lang="en-US" altLang="zh-CN" dirty="0" err="1"/>
              <a:t>lxml</a:t>
            </a:r>
            <a:r>
              <a:rPr lang="zh-CN" altLang="zh-CN" dirty="0"/>
              <a:t>库中的</a:t>
            </a:r>
            <a:r>
              <a:rPr lang="en-US" altLang="zh-CN" dirty="0" err="1"/>
              <a:t>etree</a:t>
            </a:r>
            <a:r>
              <a:rPr lang="zh-CN" altLang="zh-CN" dirty="0"/>
              <a:t>模块。</a:t>
            </a:r>
            <a:r>
              <a:rPr lang="en-US" altLang="zh-CN" dirty="0" err="1"/>
              <a:t>etree</a:t>
            </a:r>
            <a:r>
              <a:rPr lang="zh-CN" altLang="zh-CN" dirty="0"/>
              <a:t>模块有一个</a:t>
            </a:r>
            <a:r>
              <a:rPr lang="en-US" altLang="zh-CN" dirty="0" err="1"/>
              <a:t>etree.tostring</a:t>
            </a:r>
            <a:r>
              <a:rPr lang="en-US" altLang="zh-CN" dirty="0"/>
              <a:t>()</a:t>
            </a:r>
            <a:r>
              <a:rPr lang="zh-CN" altLang="zh-CN" dirty="0"/>
              <a:t>方法，可以达到这个目的：</a:t>
            </a:r>
          </a:p>
          <a:p>
            <a:r>
              <a:rPr lang="zh-CN" altLang="zh-CN" dirty="0">
                <a:solidFill>
                  <a:srgbClr val="0070C0"/>
                </a:solidFill>
              </a:rPr>
              <a:t>from lxml import etree</a:t>
            </a:r>
          </a:p>
          <a:p>
            <a:r>
              <a:rPr lang="zh-CN" altLang="zh-CN" dirty="0">
                <a:solidFill>
                  <a:srgbClr val="0070C0"/>
                </a:solidFill>
              </a:rPr>
              <a:t>from html import unescape</a:t>
            </a:r>
          </a:p>
          <a:p>
            <a:r>
              <a:rPr lang="zh-CN" altLang="zh-CN" dirty="0">
                <a:solidFill>
                  <a:srgbClr val="0070C0"/>
                </a:solidFill>
              </a:rPr>
              <a:t>body_html = unescape(etree.tostring(post_body[0]._root).decode())</a:t>
            </a:r>
          </a:p>
          <a:p>
            <a:endParaRPr lang="zh-CN" altLang="en-US" dirty="0">
              <a:solidFill>
                <a:srgbClr val="0070C0"/>
              </a:solidFill>
            </a:endParaRPr>
          </a:p>
        </p:txBody>
      </p:sp>
    </p:spTree>
    <p:extLst>
      <p:ext uri="{BB962C8B-B14F-4D97-AF65-F5344CB8AC3E}">
        <p14:creationId xmlns:p14="http://schemas.microsoft.com/office/powerpoint/2010/main" val="26075770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07352" y="1845734"/>
            <a:ext cx="11094720" cy="4023360"/>
          </a:xfrm>
        </p:spPr>
        <p:txBody>
          <a:bodyPr>
            <a:normAutofit/>
          </a:bodyPr>
          <a:lstStyle/>
          <a:p>
            <a:r>
              <a:rPr lang="en-US" altLang="zh-CN" dirty="0" smtClean="0"/>
              <a:t>         </a:t>
            </a:r>
            <a:r>
              <a:rPr lang="zh-CN" altLang="zh-CN" dirty="0" smtClean="0"/>
              <a:t>其中</a:t>
            </a:r>
            <a:r>
              <a:rPr lang="zh-CN" altLang="zh-CN" dirty="0"/>
              <a:t>，</a:t>
            </a:r>
            <a:r>
              <a:rPr lang="en-US" altLang="zh-CN" dirty="0" err="1"/>
              <a:t>post_body</a:t>
            </a:r>
            <a:r>
              <a:rPr lang="en-US" altLang="zh-CN" dirty="0"/>
              <a:t>[0]</a:t>
            </a:r>
            <a:r>
              <a:rPr lang="zh-CN" altLang="zh-CN" dirty="0"/>
              <a:t>读取了正文对应的</a:t>
            </a:r>
            <a:r>
              <a:rPr lang="en-US" altLang="zh-CN" dirty="0"/>
              <a:t>Selector</a:t>
            </a:r>
            <a:r>
              <a:rPr lang="zh-CN" altLang="zh-CN" dirty="0"/>
              <a:t>对象，然后通过这个</a:t>
            </a:r>
            <a:r>
              <a:rPr lang="en-US" altLang="zh-CN" dirty="0"/>
              <a:t>Selector</a:t>
            </a:r>
            <a:r>
              <a:rPr lang="zh-CN" altLang="zh-CN" dirty="0"/>
              <a:t>对象的</a:t>
            </a:r>
            <a:r>
              <a:rPr lang="en-US" altLang="zh-CN" dirty="0"/>
              <a:t>_root</a:t>
            </a:r>
            <a:r>
              <a:rPr lang="zh-CN" altLang="zh-CN" dirty="0"/>
              <a:t>属性获得整个网页的结构信息。网页结构信息是一个</a:t>
            </a:r>
            <a:r>
              <a:rPr lang="en-US" altLang="zh-CN" dirty="0" err="1"/>
              <a:t>HtmlElement</a:t>
            </a:r>
            <a:r>
              <a:rPr lang="zh-CN" altLang="zh-CN" dirty="0"/>
              <a:t>对象。</a:t>
            </a:r>
            <a:r>
              <a:rPr lang="en-US" altLang="zh-CN" dirty="0" err="1"/>
              <a:t>etree.tostring</a:t>
            </a:r>
            <a:r>
              <a:rPr lang="en-US" altLang="zh-CN" dirty="0"/>
              <a:t>()</a:t>
            </a:r>
            <a:r>
              <a:rPr lang="zh-CN" altLang="zh-CN" dirty="0"/>
              <a:t>方法可以接收一个</a:t>
            </a:r>
            <a:r>
              <a:rPr lang="en-US" altLang="zh-CN" dirty="0" err="1"/>
              <a:t>HtmlElement</a:t>
            </a:r>
            <a:r>
              <a:rPr lang="zh-CN" altLang="zh-CN" dirty="0"/>
              <a:t>对象，并把它还原为</a:t>
            </a:r>
            <a:r>
              <a:rPr lang="en-US" altLang="zh-CN" dirty="0"/>
              <a:t>HTML</a:t>
            </a:r>
            <a:r>
              <a:rPr lang="zh-CN" altLang="zh-CN" dirty="0"/>
              <a:t>代码。在</a:t>
            </a:r>
            <a:r>
              <a:rPr lang="en-US" altLang="zh-CN" dirty="0"/>
              <a:t>Python 3</a:t>
            </a:r>
            <a:r>
              <a:rPr lang="zh-CN" altLang="zh-CN" dirty="0"/>
              <a:t>中，</a:t>
            </a:r>
            <a:r>
              <a:rPr lang="en-US" altLang="zh-CN" dirty="0" err="1"/>
              <a:t>etree.tostring</a:t>
            </a:r>
            <a:r>
              <a:rPr lang="en-US" altLang="zh-CN" dirty="0"/>
              <a:t>()</a:t>
            </a:r>
            <a:r>
              <a:rPr lang="zh-CN" altLang="zh-CN" dirty="0"/>
              <a:t>输出的结果是一个</a:t>
            </a:r>
            <a:r>
              <a:rPr lang="en-US" altLang="zh-CN" dirty="0"/>
              <a:t>bytes</a:t>
            </a:r>
            <a:r>
              <a:rPr lang="zh-CN" altLang="zh-CN" dirty="0"/>
              <a:t>型的数据，需要使用</a:t>
            </a:r>
            <a:r>
              <a:rPr lang="en-US" altLang="zh-CN" dirty="0"/>
              <a:t>.decode()</a:t>
            </a:r>
            <a:r>
              <a:rPr lang="zh-CN" altLang="zh-CN" dirty="0"/>
              <a:t>把它解码为字符串。解码完成以后，为了让中文正常显示，需要使用</a:t>
            </a:r>
            <a:r>
              <a:rPr lang="en-US" altLang="zh-CN" dirty="0"/>
              <a:t>html</a:t>
            </a:r>
            <a:r>
              <a:rPr lang="zh-CN" altLang="zh-CN" dirty="0"/>
              <a:t>库中的</a:t>
            </a:r>
            <a:r>
              <a:rPr lang="en-US" altLang="zh-CN" dirty="0" err="1"/>
              <a:t>unescape</a:t>
            </a:r>
            <a:r>
              <a:rPr lang="zh-CN" altLang="zh-CN" dirty="0"/>
              <a:t>模块，把中文从</a:t>
            </a:r>
            <a:r>
              <a:rPr lang="en-US" altLang="zh-CN" dirty="0"/>
              <a:t>URL</a:t>
            </a:r>
            <a:r>
              <a:rPr lang="zh-CN" altLang="zh-CN" dirty="0"/>
              <a:t>编码解码为人们可读的形式</a:t>
            </a:r>
            <a:r>
              <a:rPr lang="zh-CN" altLang="zh-CN" dirty="0" smtClean="0"/>
              <a:t>。</a:t>
            </a:r>
            <a:endParaRPr lang="zh-CN" altLang="zh-CN" dirty="0"/>
          </a:p>
        </p:txBody>
      </p:sp>
    </p:spTree>
    <p:extLst>
      <p:ext uri="{BB962C8B-B14F-4D97-AF65-F5344CB8AC3E}">
        <p14:creationId xmlns:p14="http://schemas.microsoft.com/office/powerpoint/2010/main" val="20563988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0938" y="2135666"/>
            <a:ext cx="6221683" cy="4023360"/>
          </a:xfrm>
        </p:spPr>
        <p:txBody>
          <a:bodyPr/>
          <a:lstStyle/>
          <a:p>
            <a:r>
              <a:rPr lang="en-US" altLang="zh-CN" dirty="0" smtClean="0"/>
              <a:t>        </a:t>
            </a:r>
            <a:r>
              <a:rPr lang="zh-CN" altLang="zh-CN" dirty="0" smtClean="0"/>
              <a:t>最后</a:t>
            </a:r>
            <a:r>
              <a:rPr lang="zh-CN" altLang="zh-CN" dirty="0"/>
              <a:t>，把获取到的所有信息保存到</a:t>
            </a:r>
            <a:r>
              <a:rPr lang="en-US" altLang="zh-CN" dirty="0"/>
              <a:t>item</a:t>
            </a:r>
            <a:r>
              <a:rPr lang="zh-CN" altLang="zh-CN" dirty="0"/>
              <a:t>中，并提交给</a:t>
            </a:r>
            <a:r>
              <a:rPr lang="en-US" altLang="zh-CN" dirty="0"/>
              <a:t>pipeline</a:t>
            </a:r>
            <a:r>
              <a:rPr lang="zh-CN" altLang="zh-CN" dirty="0"/>
              <a:t>处理入库。</a:t>
            </a:r>
          </a:p>
          <a:p>
            <a:r>
              <a:rPr lang="en-US" altLang="zh-CN" dirty="0" smtClean="0"/>
              <a:t>        </a:t>
            </a:r>
            <a:r>
              <a:rPr lang="zh-CN" altLang="zh-CN" dirty="0" smtClean="0"/>
              <a:t>爬虫</a:t>
            </a:r>
            <a:r>
              <a:rPr lang="zh-CN" altLang="zh-CN" dirty="0"/>
              <a:t>的完整代码如图</a:t>
            </a:r>
            <a:r>
              <a:rPr lang="en-US" altLang="zh-CN" dirty="0"/>
              <a:t>11-42</a:t>
            </a:r>
            <a:r>
              <a:rPr lang="zh-CN" altLang="zh-CN" dirty="0"/>
              <a:t>所示。</a:t>
            </a:r>
          </a:p>
          <a:p>
            <a:endParaRPr lang="zh-CN" altLang="en-US" dirty="0"/>
          </a:p>
          <a:p>
            <a:endParaRPr lang="zh-CN" altLang="en-US" dirty="0"/>
          </a:p>
        </p:txBody>
      </p:sp>
      <p:pic>
        <p:nvPicPr>
          <p:cNvPr id="51202"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6007" y="2135666"/>
            <a:ext cx="5143973" cy="362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065792" y="5869094"/>
            <a:ext cx="244592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11-42  </a:t>
            </a:r>
            <a:r>
              <a:rPr lang="zh-CN" altLang="zh-CN" b="1" kern="100" dirty="0">
                <a:latin typeface="Times New Roman" panose="02020603050405020304" pitchFamily="18" charset="0"/>
                <a:ea typeface="方正书宋简体"/>
                <a:cs typeface="Times New Roman" panose="02020603050405020304" pitchFamily="18" charset="0"/>
              </a:rPr>
              <a:t>爬虫完整代码</a:t>
            </a:r>
            <a:endParaRPr lang="zh-CN" altLang="en-US" b="1" dirty="0"/>
          </a:p>
        </p:txBody>
      </p:sp>
    </p:spTree>
    <p:extLst>
      <p:ext uri="{BB962C8B-B14F-4D97-AF65-F5344CB8AC3E}">
        <p14:creationId xmlns:p14="http://schemas.microsoft.com/office/powerpoint/2010/main" val="11477545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7132" y="1845734"/>
            <a:ext cx="11050858" cy="4023360"/>
          </a:xfrm>
        </p:spPr>
        <p:txBody>
          <a:bodyPr/>
          <a:lstStyle/>
          <a:p>
            <a:r>
              <a:rPr lang="en-US" altLang="zh-CN" dirty="0" smtClean="0"/>
              <a:t>         </a:t>
            </a:r>
            <a:r>
              <a:rPr lang="zh-CN" altLang="zh-CN" dirty="0" smtClean="0"/>
              <a:t>请</a:t>
            </a:r>
            <a:r>
              <a:rPr lang="zh-CN" altLang="zh-CN" dirty="0"/>
              <a:t>注意代码第</a:t>
            </a:r>
            <a:r>
              <a:rPr lang="en-US" altLang="zh-CN" dirty="0"/>
              <a:t>25</a:t>
            </a:r>
            <a:r>
              <a:rPr lang="zh-CN" altLang="zh-CN" dirty="0"/>
              <a:t>行，请求头的信息被配置到了</a:t>
            </a:r>
            <a:r>
              <a:rPr lang="en-US" altLang="zh-CN" dirty="0"/>
              <a:t>settings.py</a:t>
            </a:r>
            <a:r>
              <a:rPr lang="zh-CN" altLang="zh-CN" dirty="0"/>
              <a:t>文件中，如图</a:t>
            </a:r>
            <a:r>
              <a:rPr lang="en-US" altLang="zh-CN" dirty="0"/>
              <a:t>11-43</a:t>
            </a:r>
            <a:r>
              <a:rPr lang="zh-CN" altLang="zh-CN" dirty="0"/>
              <a:t>所示</a:t>
            </a:r>
            <a:r>
              <a:rPr lang="zh-CN" altLang="zh-CN" dirty="0" smtClean="0"/>
              <a:t>。</a:t>
            </a:r>
            <a:endParaRPr lang="en-US" altLang="zh-CN" dirty="0" smtClean="0"/>
          </a:p>
          <a:p>
            <a:r>
              <a:rPr lang="en-US" altLang="zh-CN" dirty="0"/>
              <a:t> </a:t>
            </a:r>
            <a:r>
              <a:rPr lang="en-US" altLang="zh-CN" dirty="0" smtClean="0"/>
              <a:t>        </a:t>
            </a:r>
            <a:r>
              <a:rPr lang="zh-CN" altLang="zh-CN" dirty="0" smtClean="0"/>
              <a:t>在</a:t>
            </a:r>
            <a:r>
              <a:rPr lang="zh-CN" altLang="zh-CN" dirty="0"/>
              <a:t>爬虫内部，可以直接使用</a:t>
            </a:r>
            <a:r>
              <a:rPr lang="en-US" altLang="zh-CN" dirty="0" err="1"/>
              <a:t>self.settings</a:t>
            </a:r>
            <a:r>
              <a:rPr lang="en-US" altLang="zh-CN" dirty="0"/>
              <a:t>['HEADERS']</a:t>
            </a:r>
            <a:r>
              <a:rPr lang="zh-CN" altLang="zh-CN" dirty="0"/>
              <a:t>获取</a:t>
            </a:r>
            <a:r>
              <a:rPr lang="en-US" altLang="zh-CN" dirty="0"/>
              <a:t>settings.py</a:t>
            </a:r>
            <a:r>
              <a:rPr lang="zh-CN" altLang="zh-CN" dirty="0"/>
              <a:t>中的配置项内容。</a:t>
            </a:r>
          </a:p>
          <a:p>
            <a:r>
              <a:rPr lang="en-US" altLang="zh-CN" dirty="0" smtClean="0"/>
              <a:t>         </a:t>
            </a:r>
            <a:r>
              <a:rPr lang="zh-CN" altLang="zh-CN" dirty="0" smtClean="0"/>
              <a:t>在</a:t>
            </a:r>
            <a:r>
              <a:rPr lang="en-US" altLang="zh-CN" dirty="0"/>
              <a:t>settings.py</a:t>
            </a:r>
            <a:r>
              <a:rPr lang="zh-CN" altLang="zh-CN" dirty="0"/>
              <a:t>中配置使用</a:t>
            </a:r>
            <a:r>
              <a:rPr lang="en-US" altLang="zh-CN" dirty="0" err="1"/>
              <a:t>scrapy_redis</a:t>
            </a:r>
            <a:r>
              <a:rPr lang="zh-CN" altLang="zh-CN" dirty="0"/>
              <a:t>的相关细节，如图</a:t>
            </a:r>
            <a:r>
              <a:rPr lang="en-US" altLang="zh-CN" dirty="0"/>
              <a:t>11-43</a:t>
            </a:r>
            <a:r>
              <a:rPr lang="zh-CN" altLang="zh-CN" dirty="0"/>
              <a:t>所示。</a:t>
            </a:r>
          </a:p>
          <a:p>
            <a:endParaRPr lang="zh-CN" altLang="en-US" dirty="0"/>
          </a:p>
        </p:txBody>
      </p:sp>
    </p:spTree>
    <p:extLst>
      <p:ext uri="{BB962C8B-B14F-4D97-AF65-F5344CB8AC3E}">
        <p14:creationId xmlns:p14="http://schemas.microsoft.com/office/powerpoint/2010/main" val="9095897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5980" y="1947379"/>
            <a:ext cx="5424996" cy="3850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225703" y="5797964"/>
            <a:ext cx="3744038"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11-43  </a:t>
            </a:r>
            <a:r>
              <a:rPr lang="zh-CN" altLang="zh-CN" b="1" kern="100" dirty="0">
                <a:latin typeface="Times New Roman" panose="02020603050405020304" pitchFamily="18" charset="0"/>
                <a:ea typeface="方正书宋简体"/>
                <a:cs typeface="Times New Roman" panose="02020603050405020304" pitchFamily="18" charset="0"/>
              </a:rPr>
              <a:t>配置</a:t>
            </a:r>
            <a:r>
              <a:rPr lang="en-US" altLang="zh-CN" b="1" kern="100" dirty="0" err="1">
                <a:latin typeface="Times New Roman" panose="02020603050405020304" pitchFamily="18" charset="0"/>
                <a:ea typeface="方正书宋简体"/>
              </a:rPr>
              <a:t>Scrapy_redis</a:t>
            </a:r>
            <a:r>
              <a:rPr lang="zh-CN" altLang="zh-CN" b="1" kern="100" dirty="0">
                <a:latin typeface="Times New Roman" panose="02020603050405020304" pitchFamily="18" charset="0"/>
                <a:ea typeface="方正书宋简体"/>
                <a:cs typeface="Times New Roman" panose="02020603050405020304" pitchFamily="18" charset="0"/>
              </a:rPr>
              <a:t>相关信息</a:t>
            </a:r>
            <a:endParaRPr lang="zh-CN" altLang="en-US" b="1" dirty="0"/>
          </a:p>
        </p:txBody>
      </p:sp>
    </p:spTree>
    <p:extLst>
      <p:ext uri="{BB962C8B-B14F-4D97-AF65-F5344CB8AC3E}">
        <p14:creationId xmlns:p14="http://schemas.microsoft.com/office/powerpoint/2010/main" val="38302481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3600" dirty="0" bmk="_Toc500013053">
                <a:solidFill>
                  <a:srgbClr val="7030A0"/>
                </a:solidFill>
                <a:latin typeface="黑体" panose="02010609060101010101" pitchFamily="49" charset="-122"/>
                <a:ea typeface="黑体" panose="02010609060101010101" pitchFamily="49" charset="-122"/>
                <a:cs typeface="+mn-cs"/>
              </a:rPr>
              <a:t>11.5.3  </a:t>
            </a:r>
            <a:r>
              <a:rPr lang="zh-CN" altLang="en-US" sz="3600" dirty="0" bmk="_Toc500013053">
                <a:solidFill>
                  <a:srgbClr val="7030A0"/>
                </a:solidFill>
                <a:latin typeface="黑体" panose="02010609060101010101" pitchFamily="49" charset="-122"/>
                <a:ea typeface="黑体" panose="02010609060101010101" pitchFamily="49" charset="-122"/>
                <a:cs typeface="+mn-cs"/>
              </a:rPr>
              <a:t>调试与</a:t>
            </a:r>
            <a:r>
              <a:rPr lang="zh-CN" altLang="en-US" sz="3600" dirty="0" bmk="_Toc500013053">
                <a:solidFill>
                  <a:srgbClr val="7030A0"/>
                </a:solidFill>
                <a:latin typeface="黑体" panose="02010609060101010101" pitchFamily="49" charset="-122"/>
                <a:ea typeface="黑体" panose="02010609060101010101" pitchFamily="49" charset="-122"/>
                <a:cs typeface="+mn-cs"/>
              </a:rPr>
              <a:t>运行</a:t>
            </a:r>
            <a:endParaRPr lang="zh-CN" altLang="en-US" sz="3600" dirty="0" bmk="_Toc500013053">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097279" y="2169331"/>
            <a:ext cx="10355023" cy="3108543"/>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要运行这个爬虫，首先需要打开</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Redis</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-Server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和</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MongoDB</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。运行爬虫，发现和前面的例子不同，这一次不会有任何数据被爬出来，爬虫也不会自动停止，如图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11</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44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在</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PyCharm</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的控制台中打印出</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以下内容</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a:rPr>
              <a:t>Crawled 0 pages (at 0 pages/min), scraped 0 items (at 0 items/min) </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意思是说什么内容都没有</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爬取到</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7560371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1715" y="1898883"/>
            <a:ext cx="5645360" cy="3988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605183" y="5976383"/>
            <a:ext cx="313842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11-44  </a:t>
            </a:r>
            <a:r>
              <a:rPr lang="zh-CN" altLang="zh-CN" b="1" kern="100" dirty="0">
                <a:latin typeface="Times New Roman" panose="02020603050405020304" pitchFamily="18" charset="0"/>
                <a:ea typeface="方正书宋简体"/>
                <a:cs typeface="Times New Roman" panose="02020603050405020304" pitchFamily="18" charset="0"/>
              </a:rPr>
              <a:t>爬虫就像被卡住一样</a:t>
            </a:r>
            <a:endParaRPr lang="zh-CN" altLang="en-US" b="1" dirty="0"/>
          </a:p>
        </p:txBody>
      </p:sp>
    </p:spTree>
    <p:extLst>
      <p:ext uri="{BB962C8B-B14F-4D97-AF65-F5344CB8AC3E}">
        <p14:creationId xmlns:p14="http://schemas.microsoft.com/office/powerpoint/2010/main" val="94895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4344515" cy="4023360"/>
          </a:xfrm>
        </p:spPr>
        <p:txBody>
          <a:bodyPr/>
          <a:lstStyle/>
          <a:p>
            <a:r>
              <a:rPr lang="en-US" altLang="zh-CN" dirty="0" smtClean="0"/>
              <a:t>        </a:t>
            </a:r>
            <a:r>
              <a:rPr lang="zh-CN" altLang="zh-CN" dirty="0" smtClean="0"/>
              <a:t>根据</a:t>
            </a:r>
            <a:r>
              <a:rPr lang="zh-CN" altLang="zh-CN" dirty="0"/>
              <a:t>计算机上的</a:t>
            </a:r>
            <a:r>
              <a:rPr lang="en-US" altLang="zh-CN" dirty="0"/>
              <a:t>Python</a:t>
            </a:r>
            <a:r>
              <a:rPr lang="zh-CN" altLang="zh-CN" dirty="0"/>
              <a:t>版本和位数下载并安装最新版的</a:t>
            </a:r>
            <a:r>
              <a:rPr lang="en-US" altLang="zh-CN" dirty="0"/>
              <a:t>pywin32</a:t>
            </a:r>
            <a:r>
              <a:rPr lang="zh-CN" altLang="zh-CN" dirty="0"/>
              <a:t>，安装程序会自动寻找</a:t>
            </a:r>
            <a:r>
              <a:rPr lang="en-US" altLang="zh-CN" dirty="0"/>
              <a:t>Python</a:t>
            </a:r>
            <a:r>
              <a:rPr lang="zh-CN" altLang="zh-CN" dirty="0"/>
              <a:t>的安装路径，所以不需要做任何修改，一直单击“下一步”按钮即可。图</a:t>
            </a:r>
            <a:r>
              <a:rPr lang="en-US" altLang="zh-CN" dirty="0"/>
              <a:t>11-3</a:t>
            </a:r>
            <a:r>
              <a:rPr lang="zh-CN" altLang="zh-CN" dirty="0"/>
              <a:t>是</a:t>
            </a:r>
            <a:r>
              <a:rPr lang="en-US" altLang="zh-CN" dirty="0"/>
              <a:t>Python 3.5</a:t>
            </a:r>
            <a:r>
              <a:rPr lang="zh-CN" altLang="zh-CN" dirty="0"/>
              <a:t>版本的</a:t>
            </a:r>
            <a:r>
              <a:rPr lang="en-US" altLang="zh-CN" dirty="0"/>
              <a:t>pywin32</a:t>
            </a:r>
            <a:r>
              <a:rPr lang="zh-CN" altLang="zh-CN" dirty="0"/>
              <a:t>安装过程的截图。</a:t>
            </a:r>
          </a:p>
          <a:p>
            <a:endParaRPr lang="zh-CN" altLang="en-US" dirty="0"/>
          </a:p>
          <a:p>
            <a:endParaRPr lang="zh-CN" altLang="en-US" dirty="0"/>
          </a:p>
        </p:txBody>
      </p:sp>
      <p:pic>
        <p:nvPicPr>
          <p:cNvPr id="4098" name="Image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5338" y="2247176"/>
            <a:ext cx="6199809" cy="3484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328889" y="5991758"/>
            <a:ext cx="317112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11-3  pywin32</a:t>
            </a:r>
            <a:r>
              <a:rPr lang="zh-CN" altLang="zh-CN" b="1" kern="100" dirty="0">
                <a:latin typeface="Times New Roman" panose="02020603050405020304" pitchFamily="18" charset="0"/>
                <a:ea typeface="方正书宋简体"/>
                <a:cs typeface="Times New Roman" panose="02020603050405020304" pitchFamily="18" charset="0"/>
              </a:rPr>
              <a:t>安装过程截图</a:t>
            </a:r>
            <a:endParaRPr lang="zh-CN" altLang="en-US" b="1" dirty="0"/>
          </a:p>
        </p:txBody>
      </p:sp>
    </p:spTree>
    <p:extLst>
      <p:ext uri="{BB962C8B-B14F-4D97-AF65-F5344CB8AC3E}">
        <p14:creationId xmlns:p14="http://schemas.microsoft.com/office/powerpoint/2010/main" val="4348588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243510" cy="4023360"/>
          </a:xfrm>
        </p:spPr>
        <p:txBody>
          <a:bodyPr/>
          <a:lstStyle/>
          <a:p>
            <a:r>
              <a:rPr lang="en-US" altLang="zh-CN" dirty="0" smtClean="0"/>
              <a:t>         </a:t>
            </a:r>
            <a:r>
              <a:rPr lang="zh-CN" altLang="zh-CN" dirty="0" smtClean="0"/>
              <a:t>这</a:t>
            </a:r>
            <a:r>
              <a:rPr lang="zh-CN" altLang="zh-CN" dirty="0"/>
              <a:t>是由于使用了</a:t>
            </a:r>
            <a:r>
              <a:rPr lang="en-US" altLang="zh-CN" dirty="0" err="1"/>
              <a:t>RedisSpider</a:t>
            </a:r>
            <a:r>
              <a:rPr lang="zh-CN" altLang="zh-CN" dirty="0"/>
              <a:t>作为爬虫的父类以后，爬虫会直接监控</a:t>
            </a:r>
            <a:r>
              <a:rPr lang="en-US" altLang="zh-CN" dirty="0" err="1"/>
              <a:t>Redis</a:t>
            </a:r>
            <a:r>
              <a:rPr lang="zh-CN" altLang="zh-CN" dirty="0"/>
              <a:t>中的数据，并不读取</a:t>
            </a:r>
            <a:r>
              <a:rPr lang="en-US" altLang="zh-CN" dirty="0" err="1"/>
              <a:t>start_urls</a:t>
            </a:r>
            <a:r>
              <a:rPr lang="zh-CN" altLang="zh-CN" dirty="0"/>
              <a:t>中的数据。</a:t>
            </a:r>
            <a:r>
              <a:rPr lang="en-US" altLang="zh-CN" dirty="0" err="1"/>
              <a:t>Redis</a:t>
            </a:r>
            <a:r>
              <a:rPr lang="zh-CN" altLang="zh-CN" dirty="0"/>
              <a:t>现在是空的，所以爬虫处于等待状态。</a:t>
            </a:r>
          </a:p>
          <a:p>
            <a:r>
              <a:rPr lang="en-US" altLang="zh-CN" dirty="0" smtClean="0"/>
              <a:t>         </a:t>
            </a:r>
            <a:r>
              <a:rPr lang="zh-CN" altLang="zh-CN" dirty="0" smtClean="0"/>
              <a:t>通过</a:t>
            </a:r>
            <a:r>
              <a:rPr lang="en-US" altLang="zh-CN" dirty="0" err="1"/>
              <a:t>redis</a:t>
            </a:r>
            <a:r>
              <a:rPr lang="en-US" altLang="zh-CN" dirty="0"/>
              <a:t>-cli</a:t>
            </a:r>
            <a:r>
              <a:rPr lang="zh-CN" altLang="zh-CN" dirty="0"/>
              <a:t>手动将初始的</a:t>
            </a:r>
            <a:r>
              <a:rPr lang="en-US" altLang="zh-CN" dirty="0"/>
              <a:t>URL</a:t>
            </a:r>
            <a:r>
              <a:rPr lang="zh-CN" altLang="zh-CN" dirty="0"/>
              <a:t>放到</a:t>
            </a:r>
            <a:r>
              <a:rPr lang="en-US" altLang="zh-CN" dirty="0" err="1"/>
              <a:t>Redis</a:t>
            </a:r>
            <a:r>
              <a:rPr lang="zh-CN" altLang="zh-CN" dirty="0"/>
              <a:t>中：</a:t>
            </a:r>
          </a:p>
          <a:p>
            <a:r>
              <a:rPr lang="en-US" altLang="zh-CN" dirty="0" err="1">
                <a:solidFill>
                  <a:srgbClr val="0070C0"/>
                </a:solidFill>
              </a:rPr>
              <a:t>lpush</a:t>
            </a:r>
            <a:r>
              <a:rPr lang="en-US" altLang="zh-CN" dirty="0">
                <a:solidFill>
                  <a:srgbClr val="0070C0"/>
                </a:solidFill>
              </a:rPr>
              <a:t> </a:t>
            </a:r>
            <a:r>
              <a:rPr lang="en-US" altLang="zh-CN" dirty="0" err="1">
                <a:solidFill>
                  <a:srgbClr val="0070C0"/>
                </a:solidFill>
              </a:rPr>
              <a:t>blogspider</a:t>
            </a:r>
            <a:r>
              <a:rPr lang="en-US" altLang="zh-CN" dirty="0">
                <a:solidFill>
                  <a:srgbClr val="0070C0"/>
                </a:solidFill>
              </a:rPr>
              <a:t> https://www.kingname.info/archives/</a:t>
            </a:r>
            <a:endParaRPr lang="zh-CN" altLang="zh-CN" dirty="0">
              <a:solidFill>
                <a:srgbClr val="0070C0"/>
              </a:solidFill>
            </a:endParaRPr>
          </a:p>
          <a:p>
            <a:r>
              <a:rPr lang="en-US" altLang="zh-CN" dirty="0" smtClean="0"/>
              <a:t>         </a:t>
            </a:r>
            <a:r>
              <a:rPr lang="zh-CN" altLang="zh-CN" dirty="0" smtClean="0"/>
              <a:t>刚</a:t>
            </a:r>
            <a:r>
              <a:rPr lang="zh-CN" altLang="zh-CN" dirty="0"/>
              <a:t>把网址放到</a:t>
            </a:r>
            <a:r>
              <a:rPr lang="en-US" altLang="zh-CN" dirty="0" err="1"/>
              <a:t>Redis</a:t>
            </a:r>
            <a:r>
              <a:rPr lang="zh-CN" altLang="zh-CN" dirty="0"/>
              <a:t>中，爬虫这边就有数据滚动了，可以看到正常爬取到了网站的数据，如图</a:t>
            </a:r>
            <a:r>
              <a:rPr lang="en-US" altLang="zh-CN" dirty="0"/>
              <a:t>11-45</a:t>
            </a:r>
            <a:r>
              <a:rPr lang="zh-CN" altLang="zh-CN" dirty="0"/>
              <a:t>所示。</a:t>
            </a:r>
          </a:p>
          <a:p>
            <a:endParaRPr lang="zh-CN" altLang="en-US" dirty="0"/>
          </a:p>
        </p:txBody>
      </p:sp>
    </p:spTree>
    <p:extLst>
      <p:ext uri="{BB962C8B-B14F-4D97-AF65-F5344CB8AC3E}">
        <p14:creationId xmlns:p14="http://schemas.microsoft.com/office/powerpoint/2010/main" val="17790664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0554" y="1877496"/>
            <a:ext cx="5630889" cy="3987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642204" y="5864870"/>
            <a:ext cx="2907591"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11-45  </a:t>
            </a:r>
            <a:r>
              <a:rPr lang="zh-CN" altLang="zh-CN" b="1" kern="100" dirty="0">
                <a:latin typeface="Times New Roman" panose="02020603050405020304" pitchFamily="18" charset="0"/>
                <a:ea typeface="方正书宋简体"/>
                <a:cs typeface="Times New Roman" panose="02020603050405020304" pitchFamily="18" charset="0"/>
              </a:rPr>
              <a:t>爬虫开始正常工作</a:t>
            </a:r>
            <a:endParaRPr lang="zh-CN" altLang="en-US" b="1" dirty="0"/>
          </a:p>
        </p:txBody>
      </p:sp>
    </p:spTree>
    <p:extLst>
      <p:ext uri="{BB962C8B-B14F-4D97-AF65-F5344CB8AC3E}">
        <p14:creationId xmlns:p14="http://schemas.microsoft.com/office/powerpoint/2010/main" val="28761289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880946" y="2087698"/>
            <a:ext cx="10705171" cy="3539430"/>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打开</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MongoDB</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，可以看到图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11</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37</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所示的运行效果，数据已经被保存在了</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MongoDB</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中。</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由于使用了</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scrapy_redis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，爬虫会自动过滤重复的网址。如果把列表页的网址放入</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Redis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中，就会看到</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Scrapy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提示网址重复的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Log</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charset="-122"/>
              </a:rPr>
              <a:t>2018-07-11 22:19:56 [</a:t>
            </a:r>
            <a:r>
              <a:rPr kumimoji="0" lang="en-US" altLang="zh-CN" i="0" u="none" strike="noStrike" cap="none" normalizeH="0" baseline="0" dirty="0" err="1" smtClean="0">
                <a:ln>
                  <a:noFill/>
                </a:ln>
                <a:solidFill>
                  <a:srgbClr val="0070C0"/>
                </a:solidFill>
                <a:effectLst/>
                <a:cs typeface="方正兰亭刊宋简体" charset="-122"/>
              </a:rPr>
              <a:t>scrapy_redis.dupefilter</a:t>
            </a:r>
            <a:r>
              <a:rPr kumimoji="0" lang="en-US" altLang="zh-CN" i="0" u="none" strike="noStrike" cap="none" normalizeH="0" baseline="0" dirty="0" smtClean="0">
                <a:ln>
                  <a:noFill/>
                </a:ln>
                <a:solidFill>
                  <a:srgbClr val="0070C0"/>
                </a:solidFill>
                <a:effectLst/>
                <a:cs typeface="方正兰亭刊宋简体" charset="-122"/>
              </a:rPr>
              <a:t>] DEBUG: Filtered duplicate request &lt;GET https://www.kingname.info/</a:t>
            </a:r>
            <a:br>
              <a:rPr kumimoji="0" lang="en-US" altLang="zh-CN" i="0" u="none" strike="noStrike" cap="none" normalizeH="0" baseline="0" dirty="0" smtClean="0">
                <a:ln>
                  <a:noFill/>
                </a:ln>
                <a:solidFill>
                  <a:srgbClr val="0070C0"/>
                </a:solidFill>
                <a:effectLst/>
                <a:cs typeface="方正兰亭刊宋简体" charset="-122"/>
              </a:rPr>
            </a:br>
            <a:r>
              <a:rPr kumimoji="0" lang="en-US" altLang="zh-CN" i="0" u="none" strike="noStrike" cap="none" normalizeH="0" baseline="0" dirty="0" smtClean="0">
                <a:ln>
                  <a:noFill/>
                </a:ln>
                <a:solidFill>
                  <a:srgbClr val="0070C0"/>
                </a:solidFill>
                <a:effectLst/>
                <a:cs typeface="方正兰亭刊宋简体" charset="-122"/>
              </a:rPr>
              <a:t>2018/06/21/tweet-201806/&gt; - no more duplicates will be shown (see DUPEFILTER_DEBUG to show all duplicates)</a:t>
            </a:r>
            <a:endParaRPr kumimoji="0" lang="en-US" altLang="zh-CN" i="0" u="none" strike="noStrike" cap="none" normalizeH="0" baseline="0" dirty="0" smtClean="0">
              <a:ln>
                <a:noFill/>
              </a:ln>
              <a:solidFill>
                <a:srgbClr val="0070C0"/>
              </a:solidFill>
              <a:effectLst/>
            </a:endParaRPr>
          </a:p>
        </p:txBody>
      </p:sp>
    </p:spTree>
    <p:extLst>
      <p:ext uri="{BB962C8B-B14F-4D97-AF65-F5344CB8AC3E}">
        <p14:creationId xmlns:p14="http://schemas.microsoft.com/office/powerpoint/2010/main" val="6220567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4898" y="1845734"/>
            <a:ext cx="11519210" cy="4023360"/>
          </a:xfrm>
        </p:spPr>
        <p:txBody>
          <a:bodyPr/>
          <a:lstStyle/>
          <a:p>
            <a:pPr lvl="0"/>
            <a:r>
              <a:rPr lang="en-US" altLang="zh-CN" dirty="0" smtClean="0">
                <a:solidFill>
                  <a:schemeClr val="tx1"/>
                </a:solidFill>
                <a:latin typeface="Times New Roman" panose="02020603050405020304" pitchFamily="18" charset="0"/>
                <a:ea typeface="方正兰亭刊宋简体" charset="-122"/>
                <a:cs typeface="Times New Roman" panose="02020603050405020304" pitchFamily="18" charset="0"/>
              </a:rPr>
              <a:t>        </a:t>
            </a:r>
            <a:r>
              <a:rPr lang="zh-CN" altLang="zh-CN" dirty="0" smtClean="0">
                <a:solidFill>
                  <a:schemeClr val="tx1"/>
                </a:solidFill>
                <a:latin typeface="Times New Roman" panose="02020603050405020304" pitchFamily="18" charset="0"/>
                <a:ea typeface="方正兰亭刊宋简体" charset="-122"/>
                <a:cs typeface="Times New Roman" panose="02020603050405020304" pitchFamily="18" charset="0"/>
              </a:rPr>
              <a:t>查看</a:t>
            </a:r>
            <a:r>
              <a:rPr lang="zh-CN" altLang="zh-CN" dirty="0">
                <a:solidFill>
                  <a:schemeClr val="tx1"/>
                </a:solidFill>
                <a:latin typeface="Times New Roman" panose="02020603050405020304" pitchFamily="18" charset="0"/>
                <a:ea typeface="方正兰亭刊宋简体" charset="-122"/>
                <a:cs typeface="Times New Roman" panose="02020603050405020304" pitchFamily="18" charset="0"/>
              </a:rPr>
              <a:t>Redis中的Key，可以看到有一个“1) "BlogSpider:dupefilter"”，这里面保存的就是已经爬取过的网址</a:t>
            </a:r>
            <a:r>
              <a:rPr lang="zh-CN" altLang="zh-CN" dirty="0" smtClean="0">
                <a:solidFill>
                  <a:schemeClr val="tx1"/>
                </a:solidFill>
                <a:latin typeface="Times New Roman" panose="02020603050405020304" pitchFamily="18" charset="0"/>
                <a:ea typeface="方正兰亭刊宋简体" charset="-122"/>
                <a:cs typeface="Times New Roman" panose="02020603050405020304" pitchFamily="18" charset="0"/>
              </a:rPr>
              <a:t>。</a:t>
            </a:r>
            <a:endParaRPr lang="en-US" altLang="zh-CN" dirty="0" smtClean="0">
              <a:solidFill>
                <a:schemeClr val="tx1"/>
              </a:solidFill>
              <a:latin typeface="Times New Roman" panose="02020603050405020304" pitchFamily="18" charset="0"/>
              <a:ea typeface="方正兰亭刊宋简体" charset="-122"/>
              <a:cs typeface="Times New Roman" panose="02020603050405020304" pitchFamily="18" charset="0"/>
            </a:endParaRPr>
          </a:p>
          <a:p>
            <a:pPr lvl="0"/>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 </a:t>
            </a:r>
            <a:r>
              <a:rPr lang="en-US" altLang="zh-CN" dirty="0" smtClean="0">
                <a:solidFill>
                  <a:schemeClr val="tx1"/>
                </a:solidFill>
                <a:latin typeface="Times New Roman" panose="02020603050405020304" pitchFamily="18" charset="0"/>
                <a:ea typeface="方正兰亭刊宋简体" charset="-122"/>
                <a:cs typeface="Times New Roman" panose="02020603050405020304" pitchFamily="18" charset="0"/>
              </a:rPr>
              <a:t>       </a:t>
            </a:r>
            <a:r>
              <a:rPr lang="zh-CN" altLang="zh-CN" dirty="0" smtClean="0">
                <a:solidFill>
                  <a:schemeClr val="tx1"/>
                </a:solidFill>
                <a:latin typeface="Times New Roman" panose="02020603050405020304" pitchFamily="18" charset="0"/>
                <a:ea typeface="方正兰亭刊宋简体" charset="-122"/>
                <a:cs typeface="Times New Roman" panose="02020603050405020304" pitchFamily="18" charset="0"/>
              </a:rPr>
              <a:t>Scrapy</a:t>
            </a:r>
            <a:r>
              <a:rPr lang="zh-CN" altLang="zh-CN" dirty="0">
                <a:solidFill>
                  <a:schemeClr val="tx1"/>
                </a:solidFill>
                <a:latin typeface="Times New Roman" panose="02020603050405020304" pitchFamily="18" charset="0"/>
                <a:ea typeface="方正兰亭刊宋简体" charset="-122"/>
                <a:cs typeface="Times New Roman" panose="02020603050405020304" pitchFamily="18" charset="0"/>
              </a:rPr>
              <a:t>每一次发起请求之前都会在这里检查网址是否重复。因此如果确实需要再一次爬取数据，在Redis中把这个Key删除即可。</a:t>
            </a:r>
            <a:endParaRPr lang="zh-CN" altLang="zh-CN" dirty="0">
              <a:solidFill>
                <a:schemeClr val="tx1"/>
              </a:solidFill>
            </a:endParaRPr>
          </a:p>
          <a:p>
            <a:endParaRPr lang="zh-CN" altLang="en-US" dirty="0"/>
          </a:p>
        </p:txBody>
      </p:sp>
    </p:spTree>
    <p:extLst>
      <p:ext uri="{BB962C8B-B14F-4D97-AF65-F5344CB8AC3E}">
        <p14:creationId xmlns:p14="http://schemas.microsoft.com/office/powerpoint/2010/main" val="34975526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
                <a:solidFill>
                  <a:srgbClr val="0070C0"/>
                </a:solidFill>
                <a:latin typeface="华文行楷" panose="02010800040101010101" pitchFamily="2" charset="-122"/>
                <a:ea typeface="华文行楷" panose="02010800040101010101" pitchFamily="2" charset="-122"/>
                <a:cs typeface="+mn-cs"/>
              </a:rPr>
              <a:t>11.6  </a:t>
            </a:r>
            <a:r>
              <a:rPr lang="zh-CN" altLang="zh-CN" sz="4000" dirty="0" bmk="">
                <a:solidFill>
                  <a:srgbClr val="0070C0"/>
                </a:solidFill>
                <a:latin typeface="华文行楷" panose="02010800040101010101" pitchFamily="2" charset="-122"/>
                <a:ea typeface="华文行楷" panose="02010800040101010101" pitchFamily="2" charset="-122"/>
                <a:cs typeface="+mn-cs"/>
              </a:rPr>
              <a:t>本章</a:t>
            </a:r>
            <a:r>
              <a:rPr lang="zh-CN" altLang="zh-CN" sz="4000" dirty="0" bmk="">
                <a:solidFill>
                  <a:srgbClr val="0070C0"/>
                </a:solidFill>
                <a:latin typeface="华文行楷" panose="02010800040101010101" pitchFamily="2" charset="-122"/>
                <a:ea typeface="华文行楷" panose="02010800040101010101" pitchFamily="2" charset="-122"/>
                <a:cs typeface="+mn-cs"/>
              </a:rPr>
              <a:t>小结</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a:xfrm>
            <a:off x="769433" y="1845733"/>
            <a:ext cx="10649415" cy="4633125"/>
          </a:xfrm>
        </p:spPr>
        <p:txBody>
          <a:bodyPr>
            <a:normAutofit lnSpcReduction="10000"/>
          </a:bodyPr>
          <a:lstStyle/>
          <a:p>
            <a:r>
              <a:rPr lang="en-US" altLang="zh-CN" dirty="0" smtClean="0"/>
              <a:t>        </a:t>
            </a:r>
            <a:r>
              <a:rPr lang="zh-CN" altLang="zh-CN" dirty="0" smtClean="0"/>
              <a:t>本章</a:t>
            </a:r>
            <a:r>
              <a:rPr lang="zh-CN" altLang="zh-CN" dirty="0"/>
              <a:t>主要讲了</a:t>
            </a:r>
            <a:r>
              <a:rPr lang="en-US" altLang="zh-CN" dirty="0"/>
              <a:t>Python</a:t>
            </a:r>
            <a:r>
              <a:rPr lang="zh-CN" altLang="zh-CN" dirty="0"/>
              <a:t>分布式爬虫框架</a:t>
            </a:r>
            <a:r>
              <a:rPr lang="en-US" altLang="zh-CN" dirty="0" err="1"/>
              <a:t>Scrapy</a:t>
            </a:r>
            <a:r>
              <a:rPr lang="zh-CN" altLang="zh-CN" dirty="0"/>
              <a:t>的安装和使用。</a:t>
            </a:r>
          </a:p>
          <a:p>
            <a:r>
              <a:rPr lang="en-US" altLang="zh-CN" dirty="0" smtClean="0"/>
              <a:t>         </a:t>
            </a:r>
            <a:r>
              <a:rPr lang="en-US" altLang="zh-CN" dirty="0" err="1" smtClean="0"/>
              <a:t>Scrapy</a:t>
            </a:r>
            <a:r>
              <a:rPr lang="zh-CN" altLang="zh-CN" dirty="0"/>
              <a:t>在</a:t>
            </a:r>
            <a:r>
              <a:rPr lang="en-US" altLang="zh-CN" dirty="0"/>
              <a:t>Windows</a:t>
            </a:r>
            <a:r>
              <a:rPr lang="zh-CN" altLang="zh-CN" dirty="0"/>
              <a:t>中的安装最为烦琐，在</a:t>
            </a:r>
            <a:r>
              <a:rPr lang="en-US" altLang="zh-CN" dirty="0"/>
              <a:t>Mac OS</a:t>
            </a:r>
            <a:r>
              <a:rPr lang="zh-CN" altLang="zh-CN" dirty="0"/>
              <a:t>中的安装最为简单</a:t>
            </a:r>
            <a:r>
              <a:rPr lang="zh-CN" altLang="zh-CN" dirty="0" smtClean="0"/>
              <a:t>。</a:t>
            </a:r>
            <a:endParaRPr lang="en-US" altLang="zh-CN" dirty="0" smtClean="0"/>
          </a:p>
          <a:p>
            <a:r>
              <a:rPr lang="en-US" altLang="zh-CN" dirty="0"/>
              <a:t> </a:t>
            </a:r>
            <a:r>
              <a:rPr lang="en-US" altLang="zh-CN" dirty="0" smtClean="0"/>
              <a:t>        </a:t>
            </a:r>
            <a:r>
              <a:rPr lang="zh-CN" altLang="zh-CN" dirty="0" smtClean="0"/>
              <a:t>由于</a:t>
            </a:r>
            <a:r>
              <a:rPr lang="en-US" altLang="zh-CN" dirty="0" err="1"/>
              <a:t>Scrapy</a:t>
            </a:r>
            <a:r>
              <a:rPr lang="zh-CN" altLang="zh-CN" dirty="0"/>
              <a:t>需要依赖非常多的第三方库文件，因此建议无论使用哪个系统安装，都要将</a:t>
            </a:r>
            <a:r>
              <a:rPr lang="en-US" altLang="zh-CN" dirty="0" err="1"/>
              <a:t>Scrapy</a:t>
            </a:r>
            <a:r>
              <a:rPr lang="zh-CN" altLang="zh-CN" dirty="0"/>
              <a:t>安装到</a:t>
            </a:r>
            <a:r>
              <a:rPr lang="en-US" altLang="zh-CN" dirty="0" err="1"/>
              <a:t>Virtualenv</a:t>
            </a:r>
            <a:r>
              <a:rPr lang="zh-CN" altLang="zh-CN" dirty="0"/>
              <a:t>创建的虚拟</a:t>
            </a:r>
            <a:r>
              <a:rPr lang="en-US" altLang="zh-CN" dirty="0"/>
              <a:t>Python</a:t>
            </a:r>
            <a:r>
              <a:rPr lang="zh-CN" altLang="zh-CN" dirty="0"/>
              <a:t>环境中，从而避免影响系统的</a:t>
            </a:r>
            <a:r>
              <a:rPr lang="en-US" altLang="zh-CN" dirty="0"/>
              <a:t>Python</a:t>
            </a:r>
            <a:r>
              <a:rPr lang="zh-CN" altLang="zh-CN" dirty="0"/>
              <a:t>环境。</a:t>
            </a:r>
          </a:p>
          <a:p>
            <a:r>
              <a:rPr lang="en-US" altLang="zh-CN" dirty="0" smtClean="0"/>
              <a:t>        </a:t>
            </a:r>
            <a:r>
              <a:rPr lang="zh-CN" altLang="zh-CN" dirty="0" smtClean="0"/>
              <a:t>使用</a:t>
            </a:r>
            <a:r>
              <a:rPr lang="en-US" altLang="zh-CN" dirty="0" err="1"/>
              <a:t>Scrapy</a:t>
            </a:r>
            <a:r>
              <a:rPr lang="zh-CN" altLang="zh-CN" dirty="0"/>
              <a:t>爬取网页，最核心的部分是构建</a:t>
            </a:r>
            <a:r>
              <a:rPr lang="en-US" altLang="zh-CN" dirty="0" err="1"/>
              <a:t>XPath</a:t>
            </a:r>
            <a:r>
              <a:rPr lang="zh-CN" altLang="zh-CN" dirty="0"/>
              <a:t>。而其他的各种配置都是一次配好、终生使用的。由于</a:t>
            </a:r>
            <a:r>
              <a:rPr lang="en-US" altLang="zh-CN" dirty="0" err="1"/>
              <a:t>Scrapy</a:t>
            </a:r>
            <a:r>
              <a:rPr lang="zh-CN" altLang="zh-CN" dirty="0"/>
              <a:t>的理念是将数据抓取的动作和数据处理的动作分开，因此对于数据处理的各种逻辑应该让</a:t>
            </a:r>
            <a:r>
              <a:rPr lang="en-US" altLang="zh-CN" dirty="0"/>
              <a:t>pipeline</a:t>
            </a:r>
            <a:r>
              <a:rPr lang="zh-CN" altLang="zh-CN" dirty="0"/>
              <a:t>来处理。数据抓取的部分只需要关注如何使用</a:t>
            </a:r>
            <a:r>
              <a:rPr lang="en-US" altLang="zh-CN" dirty="0" err="1"/>
              <a:t>XPath</a:t>
            </a:r>
            <a:r>
              <a:rPr lang="zh-CN" altLang="zh-CN" dirty="0"/>
              <a:t>提取数据。数据提取完成以后，提交给</a:t>
            </a:r>
            <a:r>
              <a:rPr lang="en-US" altLang="zh-CN" dirty="0"/>
              <a:t>pipeline</a:t>
            </a:r>
            <a:r>
              <a:rPr lang="zh-CN" altLang="zh-CN" dirty="0"/>
              <a:t>处理即可</a:t>
            </a:r>
            <a:r>
              <a:rPr lang="zh-CN" altLang="zh-CN" dirty="0" smtClean="0"/>
              <a:t>。</a:t>
            </a:r>
            <a:endParaRPr lang="zh-CN" altLang="zh-CN" dirty="0"/>
          </a:p>
        </p:txBody>
      </p:sp>
    </p:spTree>
    <p:extLst>
      <p:ext uri="{BB962C8B-B14F-4D97-AF65-F5344CB8AC3E}">
        <p14:creationId xmlns:p14="http://schemas.microsoft.com/office/powerpoint/2010/main" val="42662513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4039" y="1845734"/>
            <a:ext cx="10341641" cy="4023360"/>
          </a:xfrm>
        </p:spPr>
        <p:txBody>
          <a:bodyPr/>
          <a:lstStyle/>
          <a:p>
            <a:r>
              <a:rPr lang="en-US" altLang="zh-CN" dirty="0" smtClean="0"/>
              <a:t>         </a:t>
            </a:r>
            <a:r>
              <a:rPr lang="zh-CN" altLang="zh-CN" dirty="0" smtClean="0"/>
              <a:t>由于</a:t>
            </a:r>
            <a:r>
              <a:rPr lang="en-US" altLang="zh-CN" dirty="0" err="1"/>
              <a:t>Scrapy</a:t>
            </a:r>
            <a:r>
              <a:rPr lang="zh-CN" altLang="zh-CN" dirty="0"/>
              <a:t>爬虫爬取数据是异步操作，所以从一个页面跳到另一个页面是异步的过程，需要使用回调函数。</a:t>
            </a:r>
          </a:p>
          <a:p>
            <a:r>
              <a:rPr lang="en-US" altLang="zh-CN" dirty="0" smtClean="0"/>
              <a:t>        </a:t>
            </a:r>
            <a:r>
              <a:rPr lang="en-US" altLang="zh-CN" dirty="0" err="1" smtClean="0"/>
              <a:t>Scrapy</a:t>
            </a:r>
            <a:r>
              <a:rPr lang="zh-CN" altLang="zh-CN" dirty="0"/>
              <a:t>爬取到的数据量非常大，所以应该使用数据库来保存。使用</a:t>
            </a:r>
            <a:r>
              <a:rPr lang="en-US" altLang="zh-CN" dirty="0" err="1"/>
              <a:t>MongoDB</a:t>
            </a:r>
            <a:r>
              <a:rPr lang="zh-CN" altLang="zh-CN" dirty="0"/>
              <a:t>会让数据保存工作变得非常简单</a:t>
            </a:r>
            <a:r>
              <a:rPr lang="zh-CN" altLang="zh-CN" dirty="0" smtClean="0"/>
              <a:t>。</a:t>
            </a:r>
            <a:endParaRPr lang="en-US" altLang="zh-CN" dirty="0" smtClean="0"/>
          </a:p>
          <a:p>
            <a:r>
              <a:rPr lang="en-US" altLang="zh-CN" dirty="0"/>
              <a:t> </a:t>
            </a:r>
            <a:r>
              <a:rPr lang="en-US" altLang="zh-CN" dirty="0" smtClean="0"/>
              <a:t>       </a:t>
            </a:r>
            <a:r>
              <a:rPr lang="zh-CN" altLang="zh-CN" dirty="0" smtClean="0"/>
              <a:t>要</a:t>
            </a:r>
            <a:r>
              <a:rPr lang="zh-CN" altLang="zh-CN" dirty="0"/>
              <a:t>让</a:t>
            </a:r>
            <a:r>
              <a:rPr lang="en-US" altLang="zh-CN" dirty="0" err="1"/>
              <a:t>Scrapy</a:t>
            </a:r>
            <a:r>
              <a:rPr lang="zh-CN" altLang="zh-CN" dirty="0"/>
              <a:t>使用</a:t>
            </a:r>
            <a:r>
              <a:rPr lang="en-US" altLang="zh-CN" dirty="0" err="1"/>
              <a:t>MongoDB</a:t>
            </a:r>
            <a:r>
              <a:rPr lang="zh-CN" altLang="zh-CN" dirty="0"/>
              <a:t>，只需要在</a:t>
            </a:r>
            <a:r>
              <a:rPr lang="en-US" altLang="zh-CN" dirty="0"/>
              <a:t>pipeline</a:t>
            </a:r>
            <a:r>
              <a:rPr lang="zh-CN" altLang="zh-CN" dirty="0"/>
              <a:t>中配置好数据保存的流程，再在</a:t>
            </a:r>
            <a:r>
              <a:rPr lang="en-US" altLang="zh-CN" dirty="0"/>
              <a:t>settings.py</a:t>
            </a:r>
            <a:r>
              <a:rPr lang="zh-CN" altLang="zh-CN" dirty="0"/>
              <a:t>中配置好</a:t>
            </a:r>
            <a:r>
              <a:rPr lang="en-US" altLang="zh-CN" dirty="0"/>
              <a:t>ITEM_PIPELINES</a:t>
            </a:r>
            <a:r>
              <a:rPr lang="zh-CN" altLang="zh-CN" dirty="0"/>
              <a:t>和</a:t>
            </a:r>
            <a:r>
              <a:rPr lang="en-US" altLang="zh-CN" dirty="0" err="1"/>
              <a:t>MongoDB</a:t>
            </a:r>
            <a:r>
              <a:rPr lang="zh-CN" altLang="zh-CN" dirty="0"/>
              <a:t>的信息即可。</a:t>
            </a:r>
          </a:p>
          <a:p>
            <a:endParaRPr lang="zh-CN" altLang="en-US" dirty="0"/>
          </a:p>
          <a:p>
            <a:endParaRPr lang="zh-CN" altLang="en-US" dirty="0"/>
          </a:p>
        </p:txBody>
      </p:sp>
    </p:spTree>
    <p:extLst>
      <p:ext uri="{BB962C8B-B14F-4D97-AF65-F5344CB8AC3E}">
        <p14:creationId xmlns:p14="http://schemas.microsoft.com/office/powerpoint/2010/main" val="10088827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1015" y="1845734"/>
            <a:ext cx="10772078" cy="4023360"/>
          </a:xfrm>
        </p:spPr>
        <p:txBody>
          <a:bodyPr/>
          <a:lstStyle/>
          <a:p>
            <a:r>
              <a:rPr lang="en-US" altLang="zh-CN" dirty="0" smtClean="0"/>
              <a:t>        </a:t>
            </a:r>
            <a:r>
              <a:rPr lang="zh-CN" altLang="zh-CN" dirty="0" smtClean="0"/>
              <a:t>使用</a:t>
            </a:r>
            <a:r>
              <a:rPr lang="en-US" altLang="zh-CN" dirty="0" err="1"/>
              <a:t>Redis</a:t>
            </a:r>
            <a:r>
              <a:rPr lang="zh-CN" altLang="zh-CN" dirty="0"/>
              <a:t>做缓存是从爬虫迈向分布式爬虫的一个起点</a:t>
            </a:r>
            <a:r>
              <a:rPr lang="zh-CN" altLang="zh-CN" dirty="0" smtClean="0"/>
              <a:t>。</a:t>
            </a:r>
            <a:endParaRPr lang="en-US" altLang="zh-CN" dirty="0" smtClean="0"/>
          </a:p>
          <a:p>
            <a:r>
              <a:rPr lang="en-US" altLang="zh-CN" dirty="0"/>
              <a:t> </a:t>
            </a:r>
            <a:r>
              <a:rPr lang="en-US" altLang="zh-CN" dirty="0" smtClean="0"/>
              <a:t>       </a:t>
            </a:r>
            <a:r>
              <a:rPr lang="en-US" altLang="zh-CN" dirty="0" err="1" smtClean="0"/>
              <a:t>Scrapy</a:t>
            </a:r>
            <a:r>
              <a:rPr lang="zh-CN" altLang="zh-CN" dirty="0"/>
              <a:t>安装</a:t>
            </a:r>
            <a:r>
              <a:rPr lang="en-US" altLang="zh-CN" dirty="0" err="1"/>
              <a:t>scrapy_redis</a:t>
            </a:r>
            <a:r>
              <a:rPr lang="zh-CN" altLang="zh-CN" dirty="0"/>
              <a:t>组件以后，就可以具备使用</a:t>
            </a:r>
            <a:r>
              <a:rPr lang="en-US" altLang="zh-CN" dirty="0" err="1"/>
              <a:t>Redis</a:t>
            </a:r>
            <a:r>
              <a:rPr lang="zh-CN" altLang="zh-CN" dirty="0"/>
              <a:t>的能力</a:t>
            </a:r>
            <a:r>
              <a:rPr lang="zh-CN" altLang="zh-CN" dirty="0" smtClean="0"/>
              <a:t>。</a:t>
            </a:r>
            <a:endParaRPr lang="en-US" altLang="zh-CN" dirty="0" smtClean="0"/>
          </a:p>
          <a:p>
            <a:r>
              <a:rPr lang="zh-CN" altLang="en-US" dirty="0"/>
              <a:t> </a:t>
            </a:r>
            <a:r>
              <a:rPr lang="zh-CN" altLang="en-US" dirty="0" smtClean="0"/>
              <a:t>       </a:t>
            </a:r>
            <a:r>
              <a:rPr lang="zh-CN" altLang="zh-CN" dirty="0" smtClean="0"/>
              <a:t>在</a:t>
            </a:r>
            <a:r>
              <a:rPr lang="en-US" altLang="zh-CN" dirty="0" err="1"/>
              <a:t>Scrapy</a:t>
            </a:r>
            <a:r>
              <a:rPr lang="zh-CN" altLang="zh-CN" dirty="0"/>
              <a:t>中使用</a:t>
            </a:r>
            <a:r>
              <a:rPr lang="en-US" altLang="zh-CN" dirty="0" err="1"/>
              <a:t>Redis</a:t>
            </a:r>
            <a:r>
              <a:rPr lang="zh-CN" altLang="zh-CN" dirty="0"/>
              <a:t>需要修改爬虫的父类，需要在</a:t>
            </a:r>
            <a:r>
              <a:rPr lang="en-US" altLang="zh-CN" dirty="0"/>
              <a:t>settings.py</a:t>
            </a:r>
            <a:r>
              <a:rPr lang="zh-CN" altLang="zh-CN" dirty="0"/>
              <a:t>中设置好爬虫的调度和去重</a:t>
            </a:r>
            <a:r>
              <a:rPr lang="zh-CN" altLang="zh-CN" dirty="0" smtClean="0"/>
              <a:t>。</a:t>
            </a:r>
            <a:endParaRPr lang="en-US" altLang="zh-CN" dirty="0" smtClean="0"/>
          </a:p>
          <a:p>
            <a:r>
              <a:rPr lang="en-US" altLang="zh-CN" dirty="0"/>
              <a:t> </a:t>
            </a:r>
            <a:r>
              <a:rPr lang="en-US" altLang="zh-CN" dirty="0" smtClean="0"/>
              <a:t>        </a:t>
            </a:r>
            <a:r>
              <a:rPr lang="zh-CN" altLang="zh-CN" dirty="0" smtClean="0"/>
              <a:t>同时</a:t>
            </a:r>
            <a:r>
              <a:rPr lang="zh-CN" altLang="zh-CN" dirty="0"/>
              <a:t>对于</a:t>
            </a:r>
            <a:r>
              <a:rPr lang="en-US" altLang="zh-CN" dirty="0"/>
              <a:t>Python 3</a:t>
            </a:r>
            <a:r>
              <a:rPr lang="zh-CN" altLang="zh-CN" dirty="0"/>
              <a:t>，需要修改</a:t>
            </a:r>
            <a:r>
              <a:rPr lang="en-US" altLang="zh-CN" dirty="0" err="1"/>
              <a:t>scrapy_redis</a:t>
            </a:r>
            <a:r>
              <a:rPr lang="zh-CN" altLang="zh-CN" dirty="0"/>
              <a:t>的一行代码，才能让爬虫正常运行。</a:t>
            </a:r>
          </a:p>
          <a:p>
            <a:endParaRPr lang="zh-CN" altLang="en-US" dirty="0"/>
          </a:p>
        </p:txBody>
      </p:sp>
    </p:spTree>
    <p:extLst>
      <p:ext uri="{BB962C8B-B14F-4D97-AF65-F5344CB8AC3E}">
        <p14:creationId xmlns:p14="http://schemas.microsoft.com/office/powerpoint/2010/main" val="19315036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
                <a:solidFill>
                  <a:srgbClr val="0070C0"/>
                </a:solidFill>
                <a:latin typeface="华文行楷" panose="02010800040101010101" pitchFamily="2" charset="-122"/>
                <a:ea typeface="华文行楷" panose="02010800040101010101" pitchFamily="2" charset="-122"/>
                <a:cs typeface="+mn-cs"/>
              </a:rPr>
              <a:t>11.7  </a:t>
            </a:r>
            <a:r>
              <a:rPr lang="zh-CN" altLang="zh-CN" sz="4000" dirty="0" bmk="">
                <a:solidFill>
                  <a:srgbClr val="0070C0"/>
                </a:solidFill>
                <a:latin typeface="华文行楷" panose="02010800040101010101" pitchFamily="2" charset="-122"/>
                <a:ea typeface="华文行楷" panose="02010800040101010101" pitchFamily="2" charset="-122"/>
                <a:cs typeface="+mn-cs"/>
              </a:rPr>
              <a:t>动手</a:t>
            </a:r>
            <a:r>
              <a:rPr lang="zh-CN" altLang="zh-CN" sz="4000" dirty="0" bmk="">
                <a:solidFill>
                  <a:srgbClr val="0070C0"/>
                </a:solidFill>
                <a:latin typeface="华文行楷" panose="02010800040101010101" pitchFamily="2" charset="-122"/>
                <a:ea typeface="华文行楷" panose="02010800040101010101" pitchFamily="2" charset="-122"/>
                <a:cs typeface="+mn-cs"/>
              </a:rPr>
              <a:t>实践</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p:txBody>
          <a:bodyPr>
            <a:normAutofit/>
          </a:bodyPr>
          <a:lstStyle/>
          <a:p>
            <a:r>
              <a:rPr lang="en-US" altLang="zh-CN" dirty="0" smtClean="0"/>
              <a:t>        </a:t>
            </a:r>
            <a:r>
              <a:rPr lang="zh-CN" altLang="zh-CN" dirty="0" smtClean="0"/>
              <a:t>请</a:t>
            </a:r>
            <a:r>
              <a:rPr lang="zh-CN" altLang="zh-CN" dirty="0"/>
              <a:t>完成网站爬虫开发，并实现爬虫的翻页功能，从而可以爬到</a:t>
            </a:r>
            <a:r>
              <a:rPr lang="en-US" altLang="zh-CN" dirty="0"/>
              <a:t>1</a:t>
            </a:r>
            <a:r>
              <a:rPr lang="zh-CN" altLang="zh-CN" dirty="0"/>
              <a:t>～</a:t>
            </a:r>
            <a:r>
              <a:rPr lang="en-US" altLang="zh-CN" dirty="0"/>
              <a:t>5</a:t>
            </a:r>
            <a:r>
              <a:rPr lang="zh-CN" altLang="zh-CN" dirty="0"/>
              <a:t>页所有的文章。下一页的</a:t>
            </a:r>
            <a:r>
              <a:rPr lang="en-US" altLang="zh-CN" dirty="0"/>
              <a:t>URL</a:t>
            </a:r>
            <a:r>
              <a:rPr lang="zh-CN" altLang="zh-CN" dirty="0"/>
              <a:t>请使用爬虫从当前页面获取，切勿根据</a:t>
            </a:r>
            <a:r>
              <a:rPr lang="en-US" altLang="zh-CN" dirty="0"/>
              <a:t>URL</a:t>
            </a:r>
            <a:r>
              <a:rPr lang="zh-CN" altLang="zh-CN" dirty="0"/>
              <a:t>的规律手动构造。</a:t>
            </a:r>
          </a:p>
          <a:p>
            <a:r>
              <a:rPr lang="en-US" altLang="zh-CN" dirty="0" smtClean="0"/>
              <a:t>        </a:t>
            </a:r>
            <a:r>
              <a:rPr lang="zh-CN" altLang="zh-CN" dirty="0" smtClean="0"/>
              <a:t>提示</a:t>
            </a:r>
            <a:r>
              <a:rPr lang="zh-CN" altLang="zh-CN" dirty="0"/>
              <a:t>，对于翻页功能，实际上相当于将回调函数的函数名写成它自己的：</a:t>
            </a:r>
          </a:p>
          <a:p>
            <a:r>
              <a:rPr lang="zh-CN" altLang="zh-CN" dirty="0">
                <a:solidFill>
                  <a:srgbClr val="0070C0"/>
                </a:solidFill>
              </a:rPr>
              <a:t>callback=self.parse</a:t>
            </a:r>
          </a:p>
          <a:p>
            <a:r>
              <a:rPr lang="en-US" altLang="zh-CN" dirty="0" smtClean="0"/>
              <a:t>         parse</a:t>
            </a:r>
            <a:r>
              <a:rPr lang="zh-CN" altLang="zh-CN" dirty="0"/>
              <a:t>方法可自己调用自己，不过传入的</a:t>
            </a:r>
            <a:r>
              <a:rPr lang="en-US" altLang="zh-CN" dirty="0"/>
              <a:t>URL</a:t>
            </a:r>
            <a:r>
              <a:rPr lang="zh-CN" altLang="zh-CN" dirty="0"/>
              <a:t>是下一页的</a:t>
            </a:r>
            <a:r>
              <a:rPr lang="en-US" altLang="zh-CN" dirty="0"/>
              <a:t>URL</a:t>
            </a:r>
            <a:r>
              <a:rPr lang="zh-CN" altLang="zh-CN" dirty="0"/>
              <a:t>。这有点像递归，不过递归用的是</a:t>
            </a:r>
            <a:r>
              <a:rPr lang="en-US" altLang="zh-CN" dirty="0"/>
              <a:t>return</a:t>
            </a:r>
            <a:r>
              <a:rPr lang="zh-CN" altLang="zh-CN" dirty="0"/>
              <a:t>，而这里用的是</a:t>
            </a:r>
            <a:r>
              <a:rPr lang="en-US" altLang="zh-CN" dirty="0"/>
              <a:t>yield</a:t>
            </a:r>
            <a:r>
              <a:rPr lang="zh-CN" altLang="zh-CN" dirty="0"/>
              <a:t>。</a:t>
            </a:r>
          </a:p>
          <a:p>
            <a:endParaRPr lang="zh-CN" altLang="en-US" dirty="0"/>
          </a:p>
        </p:txBody>
      </p:sp>
    </p:spTree>
    <p:extLst>
      <p:ext uri="{BB962C8B-B14F-4D97-AF65-F5344CB8AC3E}">
        <p14:creationId xmlns:p14="http://schemas.microsoft.com/office/powerpoint/2010/main" val="21259213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0585" y="1845734"/>
            <a:ext cx="10649415" cy="4023360"/>
          </a:xfrm>
        </p:spPr>
        <p:txBody>
          <a:bodyPr/>
          <a:lstStyle/>
          <a:p>
            <a:r>
              <a:rPr lang="en-US" altLang="zh-CN" dirty="0" smtClean="0"/>
              <a:t>         </a:t>
            </a:r>
            <a:r>
              <a:rPr lang="zh-CN" altLang="zh-CN" dirty="0" smtClean="0"/>
              <a:t>请</a:t>
            </a:r>
            <a:r>
              <a:rPr lang="zh-CN" altLang="zh-CN" dirty="0"/>
              <a:t>思考一个问题，在请求文章详情页的时候，设置了请求头，但是</a:t>
            </a:r>
            <a:r>
              <a:rPr lang="en-US" altLang="zh-CN" dirty="0" err="1"/>
              <a:t>Scrapy</a:t>
            </a:r>
            <a:r>
              <a:rPr lang="zh-CN" altLang="zh-CN" dirty="0"/>
              <a:t>请求文章列表页的时候，在哪里设置请求头？请求列表页的时候，爬虫直接从</a:t>
            </a:r>
            <a:r>
              <a:rPr lang="en-US" altLang="zh-CN" dirty="0" err="1"/>
              <a:t>Redis</a:t>
            </a:r>
            <a:r>
              <a:rPr lang="zh-CN" altLang="zh-CN" dirty="0"/>
              <a:t>得到网址，自动发起了请求，完全没让开发者自己设置请求头。这其实是一个非常大的隐患，因为不设置请求头，网站立刻就能知道这个请求来自</a:t>
            </a:r>
            <a:r>
              <a:rPr lang="en-US" altLang="zh-CN" dirty="0" err="1"/>
              <a:t>Scrapy</a:t>
            </a:r>
            <a:r>
              <a:rPr lang="zh-CN" altLang="zh-CN" dirty="0"/>
              <a:t>，这是非常危险的</a:t>
            </a:r>
            <a:r>
              <a:rPr lang="zh-CN" altLang="zh-CN" dirty="0" smtClean="0"/>
              <a:t>。</a:t>
            </a:r>
            <a:endParaRPr lang="en-US" altLang="zh-CN" dirty="0" smtClean="0"/>
          </a:p>
          <a:p>
            <a:r>
              <a:rPr lang="en-US" altLang="zh-CN" dirty="0"/>
              <a:t> </a:t>
            </a:r>
            <a:r>
              <a:rPr lang="en-US" altLang="zh-CN" dirty="0" smtClean="0"/>
              <a:t>        </a:t>
            </a:r>
            <a:r>
              <a:rPr lang="zh-CN" altLang="zh-CN" dirty="0" smtClean="0"/>
              <a:t>请</a:t>
            </a:r>
            <a:r>
              <a:rPr lang="zh-CN" altLang="zh-CN" dirty="0"/>
              <a:t>读者查询</a:t>
            </a:r>
            <a:r>
              <a:rPr lang="en-US" altLang="zh-CN" dirty="0" err="1"/>
              <a:t>scrapy_redis</a:t>
            </a:r>
            <a:r>
              <a:rPr lang="zh-CN" altLang="zh-CN" dirty="0"/>
              <a:t>的文档，查看如何使用</a:t>
            </a:r>
            <a:r>
              <a:rPr lang="en-US" altLang="zh-CN" dirty="0" err="1"/>
              <a:t>make_requests</a:t>
            </a:r>
            <a:r>
              <a:rPr lang="en-US" altLang="zh-CN" dirty="0" smtClean="0"/>
              <a:t>_ </a:t>
            </a:r>
            <a:r>
              <a:rPr lang="en-US" altLang="zh-CN" dirty="0" err="1" smtClean="0"/>
              <a:t>from_url</a:t>
            </a:r>
            <a:r>
              <a:rPr lang="en-US" altLang="zh-CN" dirty="0" smtClean="0"/>
              <a:t>(self</a:t>
            </a:r>
            <a:r>
              <a:rPr lang="en-US" altLang="zh-CN" dirty="0"/>
              <a:t>, </a:t>
            </a:r>
            <a:r>
              <a:rPr lang="en-US" altLang="zh-CN" dirty="0" err="1"/>
              <a:t>url</a:t>
            </a:r>
            <a:r>
              <a:rPr lang="en-US" altLang="zh-CN" dirty="0"/>
              <a:t>)</a:t>
            </a:r>
            <a:r>
              <a:rPr lang="zh-CN" altLang="zh-CN" dirty="0"/>
              <a:t>这个方法。</a:t>
            </a:r>
          </a:p>
          <a:p>
            <a:endParaRPr lang="zh-CN" altLang="en-US" dirty="0"/>
          </a:p>
        </p:txBody>
      </p:sp>
    </p:spTree>
    <p:extLst>
      <p:ext uri="{BB962C8B-B14F-4D97-AF65-F5344CB8AC3E}">
        <p14:creationId xmlns:p14="http://schemas.microsoft.com/office/powerpoint/2010/main" val="1598817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3</a:t>
            </a:r>
            <a:r>
              <a:rPr lang="zh-CN" altLang="zh-CN" dirty="0">
                <a:solidFill>
                  <a:srgbClr val="C00000"/>
                </a:solidFill>
              </a:rPr>
              <a:t>．安装</a:t>
            </a:r>
            <a:r>
              <a:rPr lang="en-US" altLang="zh-CN" dirty="0">
                <a:solidFill>
                  <a:srgbClr val="C00000"/>
                </a:solidFill>
              </a:rPr>
              <a:t>Twisted</a:t>
            </a:r>
            <a:endParaRPr lang="zh-CN" altLang="zh-CN" dirty="0">
              <a:solidFill>
                <a:srgbClr val="C00000"/>
              </a:solidFill>
            </a:endParaRPr>
          </a:p>
          <a:p>
            <a:r>
              <a:rPr lang="en-US" altLang="zh-CN" dirty="0" smtClean="0"/>
              <a:t>         </a:t>
            </a:r>
            <a:r>
              <a:rPr lang="en-US" altLang="zh-CN" dirty="0" err="1" smtClean="0"/>
              <a:t>Scrapy</a:t>
            </a:r>
            <a:r>
              <a:rPr lang="zh-CN" altLang="zh-CN" dirty="0"/>
              <a:t>需要依赖</a:t>
            </a:r>
            <a:r>
              <a:rPr lang="en-US" altLang="zh-CN" dirty="0"/>
              <a:t>Twisted</a:t>
            </a:r>
            <a:r>
              <a:rPr lang="zh-CN" altLang="zh-CN" dirty="0"/>
              <a:t>。</a:t>
            </a:r>
            <a:r>
              <a:rPr lang="en-US" altLang="zh-CN" dirty="0"/>
              <a:t>Twisted</a:t>
            </a:r>
            <a:r>
              <a:rPr lang="zh-CN" altLang="zh-CN" dirty="0"/>
              <a:t>是</a:t>
            </a:r>
            <a:r>
              <a:rPr lang="en-US" altLang="zh-CN" dirty="0"/>
              <a:t>Python</a:t>
            </a:r>
            <a:r>
              <a:rPr lang="zh-CN" altLang="zh-CN" dirty="0"/>
              <a:t>中的一个非常重要的基于事件驱动的异步输入</a:t>
            </a:r>
            <a:r>
              <a:rPr lang="en-US" altLang="zh-CN" dirty="0"/>
              <a:t>/</a:t>
            </a:r>
            <a:r>
              <a:rPr lang="zh-CN" altLang="zh-CN" dirty="0"/>
              <a:t>输出（</a:t>
            </a:r>
            <a:r>
              <a:rPr lang="en-US" altLang="zh-CN" dirty="0" err="1"/>
              <a:t>Input/Output</a:t>
            </a:r>
            <a:r>
              <a:rPr lang="zh-CN" altLang="zh-CN" dirty="0"/>
              <a:t>，</a:t>
            </a:r>
            <a:r>
              <a:rPr lang="en-US" altLang="zh-CN" dirty="0"/>
              <a:t>I/O</a:t>
            </a:r>
            <a:r>
              <a:rPr lang="zh-CN" altLang="zh-CN" dirty="0"/>
              <a:t>）引擎。</a:t>
            </a:r>
            <a:r>
              <a:rPr lang="en-US" altLang="zh-CN" dirty="0"/>
              <a:t>Twisted</a:t>
            </a:r>
            <a:r>
              <a:rPr lang="zh-CN" altLang="zh-CN" dirty="0"/>
              <a:t>的安装依赖于</a:t>
            </a:r>
            <a:r>
              <a:rPr lang="en-US" altLang="zh-CN" dirty="0"/>
              <a:t>pywin32</a:t>
            </a:r>
            <a:r>
              <a:rPr lang="zh-CN" altLang="zh-CN" dirty="0"/>
              <a:t>和前面的</a:t>
            </a:r>
            <a:r>
              <a:rPr lang="en-US" altLang="zh-CN" dirty="0"/>
              <a:t>Visual C++ Build Tools</a:t>
            </a:r>
            <a:r>
              <a:rPr lang="zh-CN" altLang="zh-CN" dirty="0"/>
              <a:t>，所以必须先安装前面这两个东西，才能安装</a:t>
            </a:r>
            <a:r>
              <a:rPr lang="en-US" altLang="zh-CN" dirty="0"/>
              <a:t>Twisted</a:t>
            </a:r>
            <a:r>
              <a:rPr lang="zh-CN" altLang="zh-CN" dirty="0"/>
              <a:t>。</a:t>
            </a:r>
          </a:p>
          <a:p>
            <a:r>
              <a:rPr lang="en-US" altLang="zh-CN" dirty="0" smtClean="0"/>
              <a:t>         </a:t>
            </a:r>
            <a:r>
              <a:rPr lang="zh-CN" altLang="zh-CN" dirty="0" smtClean="0"/>
              <a:t>到</a:t>
            </a:r>
            <a:r>
              <a:rPr lang="zh-CN" altLang="zh-CN" dirty="0"/>
              <a:t>目前为止，已经可以直接在</a:t>
            </a:r>
            <a:r>
              <a:rPr lang="en-US" altLang="zh-CN" dirty="0"/>
              <a:t>CMD</a:t>
            </a:r>
            <a:r>
              <a:rPr lang="zh-CN" altLang="zh-CN" dirty="0"/>
              <a:t>中使用</a:t>
            </a:r>
            <a:r>
              <a:rPr lang="en-US" altLang="zh-CN" dirty="0"/>
              <a:t>pip</a:t>
            </a:r>
            <a:r>
              <a:rPr lang="zh-CN" altLang="zh-CN" dirty="0"/>
              <a:t>来安装</a:t>
            </a:r>
            <a:r>
              <a:rPr lang="en-US" altLang="zh-CN" dirty="0"/>
              <a:t>Twisted</a:t>
            </a:r>
            <a:r>
              <a:rPr lang="zh-CN" altLang="zh-CN" dirty="0"/>
              <a:t>了：</a:t>
            </a:r>
          </a:p>
          <a:p>
            <a:r>
              <a:rPr lang="zh-CN" altLang="zh-CN" dirty="0">
                <a:solidFill>
                  <a:srgbClr val="0070C0"/>
                </a:solidFill>
              </a:rPr>
              <a:t>pip install twisted </a:t>
            </a:r>
          </a:p>
          <a:p>
            <a:endParaRPr lang="zh-CN" altLang="en-US" dirty="0"/>
          </a:p>
        </p:txBody>
      </p:sp>
    </p:spTree>
    <p:extLst>
      <p:ext uri="{BB962C8B-B14F-4D97-AF65-F5344CB8AC3E}">
        <p14:creationId xmlns:p14="http://schemas.microsoft.com/office/powerpoint/2010/main" val="2497661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12280"/>
            <a:ext cx="10058400" cy="4023360"/>
          </a:xfrm>
        </p:spPr>
        <p:txBody>
          <a:bodyPr/>
          <a:lstStyle/>
          <a:p>
            <a:r>
              <a:rPr lang="en-US" altLang="zh-CN" dirty="0" smtClean="0"/>
              <a:t>         </a:t>
            </a:r>
            <a:r>
              <a:rPr lang="zh-CN" altLang="zh-CN" dirty="0" smtClean="0"/>
              <a:t>要</a:t>
            </a:r>
            <a:r>
              <a:rPr lang="zh-CN" altLang="zh-CN" dirty="0"/>
              <a:t>让</a:t>
            </a:r>
            <a:r>
              <a:rPr lang="en-US" altLang="zh-CN" dirty="0" err="1"/>
              <a:t>Virtualenv</a:t>
            </a:r>
            <a:r>
              <a:rPr lang="zh-CN" altLang="zh-CN" dirty="0"/>
              <a:t>使用系统</a:t>
            </a:r>
            <a:r>
              <a:rPr lang="en-US" altLang="zh-CN" dirty="0"/>
              <a:t>Python</a:t>
            </a:r>
            <a:r>
              <a:rPr lang="zh-CN" altLang="zh-CN" dirty="0"/>
              <a:t>环境的第三方库，就需要在</a:t>
            </a:r>
            <a:r>
              <a:rPr lang="en-US" altLang="zh-CN" dirty="0"/>
              <a:t>CMD</a:t>
            </a:r>
            <a:r>
              <a:rPr lang="zh-CN" altLang="zh-CN" dirty="0"/>
              <a:t>中使用下面的命令来创建虚拟环境：</a:t>
            </a:r>
          </a:p>
          <a:p>
            <a:r>
              <a:rPr lang="en-US" altLang="zh-CN" dirty="0" err="1">
                <a:solidFill>
                  <a:srgbClr val="0070C0"/>
                </a:solidFill>
              </a:rPr>
              <a:t>virtualenv</a:t>
            </a:r>
            <a:r>
              <a:rPr lang="en-US" altLang="zh-CN" dirty="0">
                <a:solidFill>
                  <a:srgbClr val="0070C0"/>
                </a:solidFill>
              </a:rPr>
              <a:t> --always-copy --system-site-packages </a:t>
            </a:r>
            <a:r>
              <a:rPr lang="en-US" altLang="zh-CN" dirty="0" err="1">
                <a:solidFill>
                  <a:srgbClr val="0070C0"/>
                </a:solidFill>
              </a:rPr>
              <a:t>venv</a:t>
            </a:r>
            <a:endParaRPr lang="zh-CN" altLang="zh-CN" dirty="0">
              <a:solidFill>
                <a:srgbClr val="0070C0"/>
              </a:solidFill>
            </a:endParaRPr>
          </a:p>
          <a:p>
            <a:r>
              <a:rPr lang="en-US" altLang="zh-CN" dirty="0" smtClean="0"/>
              <a:t>         </a:t>
            </a:r>
            <a:r>
              <a:rPr lang="zh-CN" altLang="zh-CN" dirty="0" smtClean="0"/>
              <a:t>创建</a:t>
            </a:r>
            <a:r>
              <a:rPr lang="zh-CN" altLang="zh-CN" dirty="0"/>
              <a:t>过程如图</a:t>
            </a:r>
            <a:r>
              <a:rPr lang="en-US" altLang="zh-CN" dirty="0"/>
              <a:t>11-4</a:t>
            </a:r>
            <a:r>
              <a:rPr lang="zh-CN" altLang="zh-CN" dirty="0"/>
              <a:t>所示。</a:t>
            </a:r>
          </a:p>
          <a:p>
            <a:endParaRPr lang="zh-CN" altLang="en-US" dirty="0"/>
          </a:p>
        </p:txBody>
      </p:sp>
    </p:spTree>
    <p:extLst>
      <p:ext uri="{BB962C8B-B14F-4D97-AF65-F5344CB8AC3E}">
        <p14:creationId xmlns:p14="http://schemas.microsoft.com/office/powerpoint/2010/main" val="3613903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
          <p:cNvPicPr>
            <a:picLocks noChangeAspect="1" noChangeArrowheads="1"/>
          </p:cNvPicPr>
          <p:nvPr/>
        </p:nvPicPr>
        <p:blipFill>
          <a:blip r:embed="rId2" cstate="print">
            <a:extLst>
              <a:ext uri="{28A0092B-C50C-407E-A947-70E740481C1C}">
                <a14:useLocalDpi xmlns:a14="http://schemas.microsoft.com/office/drawing/2010/main" val="0"/>
              </a:ext>
            </a:extLst>
          </a:blip>
          <a:srcRect l="565"/>
          <a:stretch>
            <a:fillRect/>
          </a:stretch>
        </p:blipFill>
        <p:spPr bwMode="auto">
          <a:xfrm>
            <a:off x="2400830" y="2074855"/>
            <a:ext cx="7163447" cy="3757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696851" y="5974568"/>
            <a:ext cx="475649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11-4  </a:t>
            </a:r>
            <a:r>
              <a:rPr lang="zh-CN" altLang="zh-CN" b="1" kern="100" dirty="0">
                <a:latin typeface="Times New Roman" panose="02020603050405020304" pitchFamily="18" charset="0"/>
                <a:ea typeface="方正书宋简体"/>
                <a:cs typeface="Times New Roman" panose="02020603050405020304" pitchFamily="18" charset="0"/>
              </a:rPr>
              <a:t>在</a:t>
            </a:r>
            <a:r>
              <a:rPr lang="en-US" altLang="zh-CN" b="1" kern="100" dirty="0">
                <a:latin typeface="Times New Roman" panose="02020603050405020304" pitchFamily="18" charset="0"/>
                <a:ea typeface="方正书宋简体"/>
              </a:rPr>
              <a:t>CMD</a:t>
            </a:r>
            <a:r>
              <a:rPr lang="zh-CN" altLang="zh-CN" b="1" kern="100" dirty="0">
                <a:latin typeface="Times New Roman" panose="02020603050405020304" pitchFamily="18" charset="0"/>
                <a:ea typeface="方正书宋简体"/>
                <a:cs typeface="Times New Roman" panose="02020603050405020304" pitchFamily="18" charset="0"/>
              </a:rPr>
              <a:t>中创建</a:t>
            </a:r>
            <a:r>
              <a:rPr lang="en-US" altLang="zh-CN" b="1" kern="100" dirty="0">
                <a:latin typeface="Times New Roman" panose="02020603050405020304" pitchFamily="18" charset="0"/>
                <a:ea typeface="方正书宋简体"/>
              </a:rPr>
              <a:t>Python</a:t>
            </a:r>
            <a:r>
              <a:rPr lang="zh-CN" altLang="zh-CN" b="1" kern="100" dirty="0">
                <a:latin typeface="Times New Roman" panose="02020603050405020304" pitchFamily="18" charset="0"/>
                <a:ea typeface="方正书宋简体"/>
                <a:cs typeface="Times New Roman" panose="02020603050405020304" pitchFamily="18" charset="0"/>
              </a:rPr>
              <a:t>虚拟环境的过程</a:t>
            </a:r>
            <a:endParaRPr lang="zh-CN" altLang="en-US" b="1" dirty="0"/>
          </a:p>
        </p:txBody>
      </p:sp>
    </p:spTree>
    <p:extLst>
      <p:ext uri="{BB962C8B-B14F-4D97-AF65-F5344CB8AC3E}">
        <p14:creationId xmlns:p14="http://schemas.microsoft.com/office/powerpoint/2010/main" val="4227875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dirty="0" smtClean="0"/>
              <a:t>          </a:t>
            </a:r>
            <a:r>
              <a:rPr lang="zh-CN" altLang="zh-CN" dirty="0" smtClean="0"/>
              <a:t>创建</a:t>
            </a:r>
            <a:r>
              <a:rPr lang="zh-CN" altLang="zh-CN" dirty="0"/>
              <a:t>虚拟环境以后，可以使用下面的命令来激活虚拟环境：</a:t>
            </a:r>
          </a:p>
          <a:p>
            <a:r>
              <a:rPr lang="en-US" altLang="zh-CN" dirty="0" err="1">
                <a:solidFill>
                  <a:srgbClr val="0070C0"/>
                </a:solidFill>
              </a:rPr>
              <a:t>venv</a:t>
            </a:r>
            <a:r>
              <a:rPr lang="en-US" altLang="zh-CN" dirty="0">
                <a:solidFill>
                  <a:srgbClr val="0070C0"/>
                </a:solidFill>
              </a:rPr>
              <a:t>\scripts\activate</a:t>
            </a:r>
            <a:endParaRPr lang="zh-CN" altLang="zh-CN" dirty="0">
              <a:solidFill>
                <a:srgbClr val="0070C0"/>
              </a:solidFill>
            </a:endParaRPr>
          </a:p>
          <a:p>
            <a:r>
              <a:rPr lang="en-US" altLang="zh-CN" dirty="0" smtClean="0"/>
              <a:t>         </a:t>
            </a:r>
            <a:r>
              <a:rPr lang="zh-CN" altLang="zh-CN" dirty="0" smtClean="0"/>
              <a:t>不要</a:t>
            </a:r>
            <a:r>
              <a:rPr lang="zh-CN" altLang="zh-CN" dirty="0"/>
              <a:t>关闭现在这个</a:t>
            </a:r>
            <a:r>
              <a:rPr lang="en-US" altLang="zh-CN" dirty="0"/>
              <a:t>CMD</a:t>
            </a:r>
            <a:r>
              <a:rPr lang="zh-CN" altLang="zh-CN" dirty="0"/>
              <a:t>窗口，接下来的所有操作都要在这里进行。安装</a:t>
            </a:r>
            <a:r>
              <a:rPr lang="en-US" altLang="zh-CN" dirty="0"/>
              <a:t>Twisted</a:t>
            </a:r>
            <a:r>
              <a:rPr lang="zh-CN" altLang="zh-CN" dirty="0"/>
              <a:t>：</a:t>
            </a:r>
          </a:p>
          <a:p>
            <a:r>
              <a:rPr lang="en-US" altLang="zh-CN" dirty="0">
                <a:solidFill>
                  <a:srgbClr val="0070C0"/>
                </a:solidFill>
              </a:rPr>
              <a:t>pip install twisted </a:t>
            </a:r>
            <a:endParaRPr lang="zh-CN" altLang="zh-CN" dirty="0">
              <a:solidFill>
                <a:srgbClr val="0070C0"/>
              </a:solidFill>
            </a:endParaRPr>
          </a:p>
          <a:p>
            <a:r>
              <a:rPr lang="en-US" altLang="zh-CN" dirty="0" smtClean="0"/>
              <a:t>         </a:t>
            </a:r>
            <a:r>
              <a:rPr lang="zh-CN" altLang="zh-CN" dirty="0" smtClean="0"/>
              <a:t>这个</a:t>
            </a:r>
            <a:r>
              <a:rPr lang="zh-CN" altLang="zh-CN" dirty="0"/>
              <a:t>文件比较大，需要几分钟的时间才能安装完成。</a:t>
            </a:r>
          </a:p>
          <a:p>
            <a:r>
              <a:rPr lang="en-US" altLang="zh-CN" dirty="0" smtClean="0"/>
              <a:t>         </a:t>
            </a:r>
            <a:r>
              <a:rPr lang="zh-CN" altLang="zh-CN" dirty="0" smtClean="0"/>
              <a:t>安装</a:t>
            </a:r>
            <a:r>
              <a:rPr lang="zh-CN" altLang="zh-CN" dirty="0"/>
              <a:t>完成</a:t>
            </a:r>
            <a:r>
              <a:rPr lang="en-US" altLang="zh-CN" dirty="0"/>
              <a:t>Twisted</a:t>
            </a:r>
            <a:r>
              <a:rPr lang="zh-CN" altLang="zh-CN" dirty="0"/>
              <a:t>以后，在虚拟的</a:t>
            </a:r>
            <a:r>
              <a:rPr lang="en-US" altLang="zh-CN" dirty="0"/>
              <a:t>Python</a:t>
            </a:r>
            <a:r>
              <a:rPr lang="zh-CN" altLang="zh-CN" dirty="0"/>
              <a:t>环境中使用第</a:t>
            </a:r>
            <a:r>
              <a:rPr lang="en-US" altLang="zh-CN" dirty="0"/>
              <a:t>5</a:t>
            </a:r>
            <a:r>
              <a:rPr lang="zh-CN" altLang="zh-CN" dirty="0"/>
              <a:t>章讲到的方法安装</a:t>
            </a:r>
            <a:r>
              <a:rPr lang="en-US" altLang="zh-CN" dirty="0" err="1"/>
              <a:t>lxml</a:t>
            </a:r>
            <a:r>
              <a:rPr lang="zh-CN" altLang="zh-CN" dirty="0"/>
              <a:t>。</a:t>
            </a:r>
          </a:p>
          <a:p>
            <a:endParaRPr lang="zh-CN" altLang="en-US" dirty="0"/>
          </a:p>
        </p:txBody>
      </p:sp>
    </p:spTree>
    <p:extLst>
      <p:ext uri="{BB962C8B-B14F-4D97-AF65-F5344CB8AC3E}">
        <p14:creationId xmlns:p14="http://schemas.microsoft.com/office/powerpoint/2010/main" val="2584042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4</a:t>
            </a:r>
            <a:r>
              <a:rPr lang="zh-CN" altLang="zh-CN" dirty="0">
                <a:solidFill>
                  <a:srgbClr val="C00000"/>
                </a:solidFill>
              </a:rPr>
              <a:t>．</a:t>
            </a:r>
            <a:r>
              <a:rPr lang="en-US" altLang="zh-CN" dirty="0">
                <a:solidFill>
                  <a:srgbClr val="C00000"/>
                </a:solidFill>
              </a:rPr>
              <a:t>pip</a:t>
            </a:r>
            <a:r>
              <a:rPr lang="zh-CN" altLang="zh-CN" dirty="0">
                <a:solidFill>
                  <a:srgbClr val="C00000"/>
                </a:solidFill>
              </a:rPr>
              <a:t>安装</a:t>
            </a:r>
            <a:r>
              <a:rPr lang="en-US" altLang="zh-CN" dirty="0" err="1">
                <a:solidFill>
                  <a:srgbClr val="C00000"/>
                </a:solidFill>
              </a:rPr>
              <a:t>Scrapy</a:t>
            </a:r>
            <a:endParaRPr lang="zh-CN" altLang="zh-CN" dirty="0">
              <a:solidFill>
                <a:srgbClr val="C00000"/>
              </a:solidFill>
            </a:endParaRPr>
          </a:p>
          <a:p>
            <a:r>
              <a:rPr lang="en-US" altLang="zh-CN" dirty="0" smtClean="0"/>
              <a:t>        </a:t>
            </a:r>
            <a:r>
              <a:rPr lang="zh-CN" altLang="zh-CN" dirty="0" smtClean="0"/>
              <a:t>前面</a:t>
            </a:r>
            <a:r>
              <a:rPr lang="zh-CN" altLang="zh-CN" dirty="0"/>
              <a:t>的环境都准备好以后，就可以使用</a:t>
            </a:r>
            <a:r>
              <a:rPr lang="en-US" altLang="zh-CN" dirty="0"/>
              <a:t>pip</a:t>
            </a:r>
            <a:r>
              <a:rPr lang="zh-CN" altLang="zh-CN" dirty="0"/>
              <a:t>来安装</a:t>
            </a:r>
            <a:r>
              <a:rPr lang="en-US" altLang="zh-CN" dirty="0" err="1"/>
              <a:t>Scrapy</a:t>
            </a:r>
            <a:r>
              <a:rPr lang="zh-CN" altLang="zh-CN" dirty="0"/>
              <a:t>了：</a:t>
            </a:r>
          </a:p>
          <a:p>
            <a:r>
              <a:rPr lang="en-US" altLang="zh-CN" dirty="0">
                <a:solidFill>
                  <a:srgbClr val="0070C0"/>
                </a:solidFill>
              </a:rPr>
              <a:t>pip install </a:t>
            </a:r>
            <a:r>
              <a:rPr lang="en-US" altLang="zh-CN" dirty="0" err="1">
                <a:solidFill>
                  <a:srgbClr val="0070C0"/>
                </a:solidFill>
              </a:rPr>
              <a:t>scrapy</a:t>
            </a:r>
            <a:endParaRPr lang="zh-CN" altLang="zh-CN" dirty="0">
              <a:solidFill>
                <a:srgbClr val="0070C0"/>
              </a:solidFill>
            </a:endParaRPr>
          </a:p>
          <a:p>
            <a:endParaRPr lang="zh-CN" altLang="en-US" dirty="0"/>
          </a:p>
        </p:txBody>
      </p:sp>
    </p:spTree>
    <p:extLst>
      <p:ext uri="{BB962C8B-B14F-4D97-AF65-F5344CB8AC3E}">
        <p14:creationId xmlns:p14="http://schemas.microsoft.com/office/powerpoint/2010/main" val="3062704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13043">
                <a:solidFill>
                  <a:srgbClr val="7030A0"/>
                </a:solidFill>
                <a:latin typeface="黑体" panose="02010609060101010101" pitchFamily="49" charset="-122"/>
                <a:ea typeface="黑体" panose="02010609060101010101" pitchFamily="49" charset="-122"/>
                <a:cs typeface="+mn-cs"/>
              </a:rPr>
              <a:t>11.1.2  </a:t>
            </a:r>
            <a:r>
              <a:rPr lang="zh-CN" altLang="en-US" sz="4000" dirty="0" bmk="_Toc500013043">
                <a:solidFill>
                  <a:srgbClr val="7030A0"/>
                </a:solidFill>
                <a:latin typeface="黑体" panose="02010609060101010101" pitchFamily="49" charset="-122"/>
                <a:ea typeface="黑体" panose="02010609060101010101" pitchFamily="49" charset="-122"/>
                <a:cs typeface="+mn-cs"/>
              </a:rPr>
              <a:t>在</a:t>
            </a:r>
            <a:r>
              <a:rPr lang="en-US" altLang="zh-CN" sz="4000" dirty="0" bmk="_Toc500013043">
                <a:solidFill>
                  <a:srgbClr val="7030A0"/>
                </a:solidFill>
                <a:latin typeface="黑体" panose="02010609060101010101" pitchFamily="49" charset="-122"/>
                <a:ea typeface="黑体" panose="02010609060101010101" pitchFamily="49" charset="-122"/>
                <a:cs typeface="+mn-cs"/>
              </a:rPr>
              <a:t>Linux</a:t>
            </a:r>
            <a:r>
              <a:rPr lang="zh-CN" altLang="en-US" sz="4000" dirty="0" bmk="_Toc500013043">
                <a:solidFill>
                  <a:srgbClr val="7030A0"/>
                </a:solidFill>
                <a:latin typeface="黑体" panose="02010609060101010101" pitchFamily="49" charset="-122"/>
                <a:ea typeface="黑体" panose="02010609060101010101" pitchFamily="49" charset="-122"/>
                <a:cs typeface="+mn-cs"/>
              </a:rPr>
              <a:t>下安装</a:t>
            </a:r>
            <a:r>
              <a:rPr lang="en-US" altLang="zh-CN" sz="4000" dirty="0" err="1" bmk="_Toc500013043">
                <a:solidFill>
                  <a:srgbClr val="7030A0"/>
                </a:solidFill>
                <a:latin typeface="黑体" panose="02010609060101010101" pitchFamily="49" charset="-122"/>
                <a:ea typeface="黑体" panose="02010609060101010101" pitchFamily="49" charset="-122"/>
                <a:cs typeface="+mn-cs"/>
              </a:rPr>
              <a:t>Scrapy</a:t>
            </a:r>
            <a:endParaRPr lang="zh-CN" altLang="en-US" sz="4000" dirty="0" bmk="_Toc500013042">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794246" y="2345013"/>
            <a:ext cx="10361434" cy="3539430"/>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Linux</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下安装</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Scrapy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比在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Windows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下安装简单得多，可以完全通过命令来操作。</a:t>
            </a:r>
            <a:endParaRPr lang="en-US" altLang="zh-CN" dirty="0"/>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C00000"/>
                </a:solidFill>
                <a:effectLst/>
                <a:ea typeface="方正兰亭中黑简体"/>
                <a:cs typeface="Times New Roman" panose="02020603050405020304" pitchFamily="18" charset="0"/>
              </a:rPr>
              <a:t>1</a:t>
            </a:r>
            <a:r>
              <a:rPr kumimoji="0" lang="zh-CN" altLang="en-US" i="0" u="none" strike="noStrike" cap="none" normalizeH="0" baseline="0" dirty="0" smtClean="0">
                <a:ln>
                  <a:noFill/>
                </a:ln>
                <a:solidFill>
                  <a:srgbClr val="C00000"/>
                </a:solidFill>
                <a:effectLst/>
                <a:ea typeface="方正兰亭中黑简体"/>
                <a:cs typeface="Times New Roman" panose="02020603050405020304" pitchFamily="18" charset="0"/>
              </a:rPr>
              <a:t>．安装依赖库</a:t>
            </a:r>
            <a:endParaRPr kumimoji="0" lang="zh-CN" altLang="en-US" i="0" u="none" strike="noStrike" cap="none" normalizeH="0" baseline="0" dirty="0" smtClean="0">
              <a:ln>
                <a:noFill/>
              </a:ln>
              <a:solidFill>
                <a:srgbClr val="C0000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Linux</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的终端中执行下面的命令来安装依赖库：</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err="1" smtClean="0">
                <a:ln>
                  <a:noFill/>
                </a:ln>
                <a:solidFill>
                  <a:srgbClr val="0070C0"/>
                </a:solidFill>
                <a:effectLst/>
                <a:cs typeface="方正兰亭刊宋简体"/>
              </a:rPr>
              <a:t>sudo</a:t>
            </a:r>
            <a:r>
              <a:rPr kumimoji="0" lang="en-US" altLang="zh-CN" i="0" u="none" strike="noStrike" cap="none" normalizeH="0" baseline="0" dirty="0" smtClean="0">
                <a:ln>
                  <a:noFill/>
                </a:ln>
                <a:solidFill>
                  <a:srgbClr val="0070C0"/>
                </a:solidFill>
                <a:effectLst/>
                <a:cs typeface="方正兰亭刊宋简体"/>
              </a:rPr>
              <a:t> apt-get install python3-dev python3-pip libxml2-dev libxslt1-dev zlib1g-dev </a:t>
            </a:r>
            <a:r>
              <a:rPr kumimoji="0" lang="en-US" altLang="zh-CN" i="0" u="none" strike="noStrike" cap="none" normalizeH="0" baseline="0" dirty="0" err="1" smtClean="0">
                <a:ln>
                  <a:noFill/>
                </a:ln>
                <a:solidFill>
                  <a:srgbClr val="0070C0"/>
                </a:solidFill>
                <a:effectLst/>
                <a:cs typeface="方正兰亭刊宋简体"/>
              </a:rPr>
              <a:t>libffi-dev</a:t>
            </a:r>
            <a:r>
              <a:rPr kumimoji="0" lang="en-US" altLang="zh-CN" i="0" u="none" strike="noStrike" cap="none" normalizeH="0" baseline="0" dirty="0" smtClean="0">
                <a:ln>
                  <a:noFill/>
                </a:ln>
                <a:solidFill>
                  <a:srgbClr val="0070C0"/>
                </a:solidFill>
                <a:effectLst/>
                <a:cs typeface="方正兰亭刊宋简体"/>
              </a:rPr>
              <a:t> </a:t>
            </a:r>
            <a:r>
              <a:rPr kumimoji="0" lang="en-US" altLang="zh-CN" i="0" u="none" strike="noStrike" cap="none" normalizeH="0" baseline="0" dirty="0" err="1" smtClean="0">
                <a:ln>
                  <a:noFill/>
                </a:ln>
                <a:solidFill>
                  <a:srgbClr val="0070C0"/>
                </a:solidFill>
                <a:effectLst/>
                <a:cs typeface="方正兰亭刊宋简体"/>
              </a:rPr>
              <a:t>libssl-dev</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不用担心这里面的某些库已经安装，因为</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apt-get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会自动检测并跳过这些已经安装的库。</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941121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4898" y="1703907"/>
            <a:ext cx="11200285" cy="4566217"/>
          </a:xfrm>
        </p:spPr>
        <p:txBody>
          <a:bodyPr>
            <a:noAutofit/>
          </a:bodyPr>
          <a:lstStyle/>
          <a:p>
            <a:r>
              <a:rPr lang="en-US" altLang="zh-CN" dirty="0">
                <a:solidFill>
                  <a:srgbClr val="C00000"/>
                </a:solidFill>
              </a:rPr>
              <a:t>2</a:t>
            </a:r>
            <a:r>
              <a:rPr lang="zh-CN" altLang="zh-CN" dirty="0">
                <a:solidFill>
                  <a:srgbClr val="C00000"/>
                </a:solidFill>
              </a:rPr>
              <a:t>．创建</a:t>
            </a:r>
            <a:r>
              <a:rPr lang="en-US" altLang="zh-CN" dirty="0" err="1">
                <a:solidFill>
                  <a:srgbClr val="C00000"/>
                </a:solidFill>
              </a:rPr>
              <a:t>Virtualenv</a:t>
            </a:r>
            <a:r>
              <a:rPr lang="zh-CN" altLang="zh-CN" dirty="0">
                <a:solidFill>
                  <a:srgbClr val="C00000"/>
                </a:solidFill>
              </a:rPr>
              <a:t>虚拟</a:t>
            </a:r>
            <a:r>
              <a:rPr lang="en-US" altLang="zh-CN" dirty="0">
                <a:solidFill>
                  <a:srgbClr val="C00000"/>
                </a:solidFill>
              </a:rPr>
              <a:t>Python</a:t>
            </a:r>
            <a:r>
              <a:rPr lang="zh-CN" altLang="zh-CN" dirty="0">
                <a:solidFill>
                  <a:srgbClr val="C00000"/>
                </a:solidFill>
              </a:rPr>
              <a:t>环境并安装</a:t>
            </a:r>
            <a:r>
              <a:rPr lang="en-US" altLang="zh-CN" dirty="0" err="1">
                <a:solidFill>
                  <a:srgbClr val="C00000"/>
                </a:solidFill>
              </a:rPr>
              <a:t>Scrapy</a:t>
            </a:r>
            <a:endParaRPr lang="zh-CN" altLang="zh-CN" dirty="0">
              <a:solidFill>
                <a:srgbClr val="C00000"/>
              </a:solidFill>
            </a:endParaRPr>
          </a:p>
          <a:p>
            <a:r>
              <a:rPr lang="en-US" altLang="zh-CN" dirty="0" smtClean="0"/>
              <a:t>        </a:t>
            </a:r>
            <a:r>
              <a:rPr lang="zh-CN" altLang="zh-CN" dirty="0" smtClean="0"/>
              <a:t>在</a:t>
            </a:r>
            <a:r>
              <a:rPr lang="en-US" altLang="zh-CN" dirty="0"/>
              <a:t>Linux</a:t>
            </a:r>
            <a:r>
              <a:rPr lang="zh-CN" altLang="zh-CN" dirty="0"/>
              <a:t>的终端中创建虚拟的</a:t>
            </a:r>
            <a:r>
              <a:rPr lang="en-US" altLang="zh-CN" dirty="0"/>
              <a:t>Python</a:t>
            </a:r>
            <a:r>
              <a:rPr lang="zh-CN" altLang="zh-CN" dirty="0"/>
              <a:t>环境：</a:t>
            </a:r>
          </a:p>
          <a:p>
            <a:r>
              <a:rPr lang="en-US" altLang="zh-CN" dirty="0" err="1">
                <a:solidFill>
                  <a:srgbClr val="0070C0"/>
                </a:solidFill>
              </a:rPr>
              <a:t>virtualenv</a:t>
            </a:r>
            <a:r>
              <a:rPr lang="en-US" altLang="zh-CN" dirty="0">
                <a:solidFill>
                  <a:srgbClr val="0070C0"/>
                </a:solidFill>
              </a:rPr>
              <a:t> --always-copy –python=python3 </a:t>
            </a:r>
            <a:r>
              <a:rPr lang="en-US" altLang="zh-CN" dirty="0" err="1">
                <a:solidFill>
                  <a:srgbClr val="0070C0"/>
                </a:solidFill>
              </a:rPr>
              <a:t>venv</a:t>
            </a:r>
            <a:endParaRPr lang="zh-CN" altLang="zh-CN" dirty="0">
              <a:solidFill>
                <a:srgbClr val="0070C0"/>
              </a:solidFill>
            </a:endParaRPr>
          </a:p>
          <a:p>
            <a:r>
              <a:rPr lang="en-US" altLang="zh-CN" dirty="0" smtClean="0"/>
              <a:t>        </a:t>
            </a:r>
            <a:r>
              <a:rPr lang="zh-CN" altLang="zh-CN" dirty="0" smtClean="0"/>
              <a:t>激活</a:t>
            </a:r>
            <a:r>
              <a:rPr lang="zh-CN" altLang="zh-CN" dirty="0"/>
              <a:t>虚拟的</a:t>
            </a:r>
            <a:r>
              <a:rPr lang="en-US" altLang="zh-CN" dirty="0"/>
              <a:t>Python</a:t>
            </a:r>
            <a:r>
              <a:rPr lang="zh-CN" altLang="zh-CN" dirty="0"/>
              <a:t>环境：</a:t>
            </a:r>
          </a:p>
          <a:p>
            <a:r>
              <a:rPr lang="en-US" altLang="zh-CN" dirty="0">
                <a:solidFill>
                  <a:srgbClr val="0070C0"/>
                </a:solidFill>
              </a:rPr>
              <a:t>. </a:t>
            </a:r>
            <a:r>
              <a:rPr lang="en-US" altLang="zh-CN" dirty="0" err="1">
                <a:solidFill>
                  <a:srgbClr val="0070C0"/>
                </a:solidFill>
              </a:rPr>
              <a:t>venv</a:t>
            </a:r>
            <a:r>
              <a:rPr lang="en-US" altLang="zh-CN" dirty="0">
                <a:solidFill>
                  <a:srgbClr val="0070C0"/>
                </a:solidFill>
              </a:rPr>
              <a:t>/bin/activate</a:t>
            </a:r>
            <a:endParaRPr lang="zh-CN" altLang="zh-CN" dirty="0">
              <a:solidFill>
                <a:srgbClr val="0070C0"/>
              </a:solidFill>
            </a:endParaRPr>
          </a:p>
          <a:p>
            <a:r>
              <a:rPr lang="en-US" altLang="zh-CN" dirty="0" smtClean="0"/>
              <a:t>        </a:t>
            </a:r>
            <a:r>
              <a:rPr lang="zh-CN" altLang="zh-CN" dirty="0" smtClean="0"/>
              <a:t>安装</a:t>
            </a:r>
            <a:r>
              <a:rPr lang="en-US" altLang="zh-CN" dirty="0" err="1"/>
              <a:t>Scrapy</a:t>
            </a:r>
            <a:r>
              <a:rPr lang="zh-CN" altLang="zh-CN" dirty="0"/>
              <a:t>：</a:t>
            </a:r>
          </a:p>
          <a:p>
            <a:r>
              <a:rPr lang="en-US" altLang="zh-CN" dirty="0">
                <a:solidFill>
                  <a:srgbClr val="0070C0"/>
                </a:solidFill>
              </a:rPr>
              <a:t>pip install </a:t>
            </a:r>
            <a:r>
              <a:rPr lang="en-US" altLang="zh-CN" dirty="0" err="1">
                <a:solidFill>
                  <a:srgbClr val="0070C0"/>
                </a:solidFill>
              </a:rPr>
              <a:t>scrapy</a:t>
            </a:r>
            <a:endParaRPr lang="zh-CN" altLang="zh-CN" dirty="0">
              <a:solidFill>
                <a:srgbClr val="0070C0"/>
              </a:solidFill>
            </a:endParaRPr>
          </a:p>
          <a:p>
            <a:r>
              <a:rPr lang="en-US" altLang="zh-CN" dirty="0" smtClean="0"/>
              <a:t>         </a:t>
            </a:r>
            <a:r>
              <a:rPr lang="zh-CN" altLang="zh-CN" dirty="0" smtClean="0"/>
              <a:t>注意</a:t>
            </a:r>
            <a:r>
              <a:rPr lang="zh-CN" altLang="zh-CN" dirty="0"/>
              <a:t>，在</a:t>
            </a:r>
            <a:r>
              <a:rPr lang="en-US" altLang="zh-CN" dirty="0" err="1"/>
              <a:t>Virtualenv</a:t>
            </a:r>
            <a:r>
              <a:rPr lang="zh-CN" altLang="zh-CN" dirty="0"/>
              <a:t>创建的虚拟</a:t>
            </a:r>
            <a:r>
              <a:rPr lang="en-US" altLang="zh-CN" dirty="0"/>
              <a:t>Python</a:t>
            </a:r>
            <a:r>
              <a:rPr lang="zh-CN" altLang="zh-CN" dirty="0"/>
              <a:t>环境中，执行</a:t>
            </a:r>
            <a:r>
              <a:rPr lang="en-US" altLang="zh-CN" dirty="0"/>
              <a:t>pip</a:t>
            </a:r>
            <a:r>
              <a:rPr lang="zh-CN" altLang="zh-CN" dirty="0"/>
              <a:t>命令安装第三方库时是不需要使用</a:t>
            </a:r>
            <a:r>
              <a:rPr lang="en-US" altLang="zh-CN" dirty="0" err="1"/>
              <a:t>sudo</a:t>
            </a:r>
            <a:r>
              <a:rPr lang="zh-CN" altLang="zh-CN" dirty="0"/>
              <a:t>命令的。</a:t>
            </a:r>
          </a:p>
          <a:p>
            <a:endParaRPr lang="zh-CN" altLang="en-US" dirty="0"/>
          </a:p>
        </p:txBody>
      </p:sp>
    </p:spTree>
    <p:extLst>
      <p:ext uri="{BB962C8B-B14F-4D97-AF65-F5344CB8AC3E}">
        <p14:creationId xmlns:p14="http://schemas.microsoft.com/office/powerpoint/2010/main" val="228813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13044">
                <a:solidFill>
                  <a:srgbClr val="7030A0"/>
                </a:solidFill>
                <a:latin typeface="黑体" panose="02010609060101010101" pitchFamily="49" charset="-122"/>
                <a:ea typeface="黑体" panose="02010609060101010101" pitchFamily="49" charset="-122"/>
                <a:cs typeface="+mn-cs"/>
              </a:rPr>
              <a:t>11.1.3  </a:t>
            </a:r>
            <a:r>
              <a:rPr lang="zh-CN" altLang="en-US" sz="4000" dirty="0" bmk="_Toc500013044">
                <a:solidFill>
                  <a:srgbClr val="7030A0"/>
                </a:solidFill>
                <a:latin typeface="黑体" panose="02010609060101010101" pitchFamily="49" charset="-122"/>
                <a:ea typeface="黑体" panose="02010609060101010101" pitchFamily="49" charset="-122"/>
                <a:cs typeface="+mn-cs"/>
              </a:rPr>
              <a:t>在</a:t>
            </a:r>
            <a:r>
              <a:rPr lang="en-US" altLang="zh-CN" sz="4000" dirty="0" bmk="_Toc500013044">
                <a:solidFill>
                  <a:srgbClr val="7030A0"/>
                </a:solidFill>
                <a:latin typeface="黑体" panose="02010609060101010101" pitchFamily="49" charset="-122"/>
                <a:ea typeface="黑体" panose="02010609060101010101" pitchFamily="49" charset="-122"/>
                <a:cs typeface="+mn-cs"/>
              </a:rPr>
              <a:t>Mac OS</a:t>
            </a:r>
            <a:r>
              <a:rPr lang="zh-CN" altLang="en-US" sz="4000" dirty="0" bmk="_Toc500013044">
                <a:solidFill>
                  <a:srgbClr val="7030A0"/>
                </a:solidFill>
                <a:latin typeface="黑体" panose="02010609060101010101" pitchFamily="49" charset="-122"/>
                <a:ea typeface="黑体" panose="02010609060101010101" pitchFamily="49" charset="-122"/>
                <a:cs typeface="+mn-cs"/>
              </a:rPr>
              <a:t>下安装</a:t>
            </a:r>
            <a:r>
              <a:rPr lang="en-US" altLang="zh-CN" sz="4000" dirty="0" err="1" bmk="_Toc500013044">
                <a:solidFill>
                  <a:srgbClr val="7030A0"/>
                </a:solidFill>
                <a:latin typeface="黑体" panose="02010609060101010101" pitchFamily="49" charset="-122"/>
                <a:ea typeface="黑体" panose="02010609060101010101" pitchFamily="49" charset="-122"/>
                <a:cs typeface="+mn-cs"/>
              </a:rPr>
              <a:t>Scrapy</a:t>
            </a:r>
            <a:endParaRPr lang="zh-CN" altLang="en-US" sz="4000" dirty="0" bmk="_Toc500013043">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097281" y="2087699"/>
            <a:ext cx="10252710" cy="3539430"/>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Mac OS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下面安装</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Scrapy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非常简单，大多数人可以直接从</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Linux</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安装流程的第</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步开始：</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宋体" panose="02010600030101010101" pitchFamily="2" charset="-122"/>
              </a:rPr>
              <a:t>      在终端中</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创建虚拟的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环境：</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err="1" smtClean="0">
                <a:ln>
                  <a:noFill/>
                </a:ln>
                <a:solidFill>
                  <a:srgbClr val="0070C0"/>
                </a:solidFill>
                <a:effectLst/>
                <a:cs typeface="方正兰亭刊宋简体" charset="-122"/>
              </a:rPr>
              <a:t>virtualenv</a:t>
            </a:r>
            <a:r>
              <a:rPr kumimoji="0" lang="en-US" altLang="zh-CN" i="0" u="none" strike="noStrike" cap="none" normalizeH="0" baseline="0" dirty="0" smtClean="0">
                <a:ln>
                  <a:noFill/>
                </a:ln>
                <a:solidFill>
                  <a:srgbClr val="0070C0"/>
                </a:solidFill>
                <a:effectLst/>
                <a:cs typeface="方正兰亭刊宋简体" charset="-122"/>
              </a:rPr>
              <a:t> --always-copy --python=python3 </a:t>
            </a:r>
            <a:r>
              <a:rPr kumimoji="0" lang="en-US" altLang="zh-CN" i="0" u="none" strike="noStrike" cap="none" normalizeH="0" baseline="0" dirty="0" err="1" smtClean="0">
                <a:ln>
                  <a:noFill/>
                </a:ln>
                <a:solidFill>
                  <a:srgbClr val="0070C0"/>
                </a:solidFill>
                <a:effectLst/>
                <a:cs typeface="方正兰亭刊宋简体" charset="-122"/>
              </a:rPr>
              <a:t>venv</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激活虚拟的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环境：</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charset="-122"/>
              </a:rPr>
              <a:t>. </a:t>
            </a:r>
            <a:r>
              <a:rPr kumimoji="0" lang="en-US" altLang="zh-CN" i="0" u="none" strike="noStrike" cap="none" normalizeH="0" baseline="0" dirty="0" err="1" smtClean="0">
                <a:ln>
                  <a:noFill/>
                </a:ln>
                <a:solidFill>
                  <a:srgbClr val="0070C0"/>
                </a:solidFill>
                <a:effectLst/>
                <a:cs typeface="方正兰亭刊宋简体" charset="-122"/>
              </a:rPr>
              <a:t>venv</a:t>
            </a:r>
            <a:r>
              <a:rPr kumimoji="0" lang="en-US" altLang="zh-CN" i="0" u="none" strike="noStrike" cap="none" normalizeH="0" baseline="0" dirty="0" smtClean="0">
                <a:ln>
                  <a:noFill/>
                </a:ln>
                <a:solidFill>
                  <a:srgbClr val="0070C0"/>
                </a:solidFill>
                <a:effectLst/>
                <a:cs typeface="方正兰亭刊宋简体" charset="-122"/>
              </a:rPr>
              <a:t>/bin/activate</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安装</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Scrapy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charset="-122"/>
              </a:rPr>
              <a:t>pip install </a:t>
            </a:r>
            <a:r>
              <a:rPr kumimoji="0" lang="en-US" altLang="zh-CN" i="0" u="none" strike="noStrike" cap="none" normalizeH="0" baseline="0" dirty="0" err="1" smtClean="0">
                <a:ln>
                  <a:noFill/>
                </a:ln>
                <a:solidFill>
                  <a:srgbClr val="0070C0"/>
                </a:solidFill>
                <a:effectLst/>
                <a:cs typeface="方正兰亭刊宋简体" charset="-122"/>
              </a:rPr>
              <a:t>scrapy</a:t>
            </a:r>
            <a:endParaRPr kumimoji="0" lang="en-US" altLang="zh-CN" i="0" u="none" strike="noStrike" cap="none" normalizeH="0" baseline="0" dirty="0" smtClean="0">
              <a:ln>
                <a:noFill/>
              </a:ln>
              <a:solidFill>
                <a:srgbClr val="0070C0"/>
              </a:solidFill>
              <a:effectLst/>
            </a:endParaRPr>
          </a:p>
        </p:txBody>
      </p:sp>
    </p:spTree>
    <p:extLst>
      <p:ext uri="{BB962C8B-B14F-4D97-AF65-F5344CB8AC3E}">
        <p14:creationId xmlns:p14="http://schemas.microsoft.com/office/powerpoint/2010/main" val="1690530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11</a:t>
            </a:r>
            <a:r>
              <a:rPr lang="zh-CN" altLang="en-US" dirty="0" smtClean="0"/>
              <a:t>章  </a:t>
            </a:r>
            <a:r>
              <a:rPr lang="zh-CN" altLang="zh-CN" dirty="0"/>
              <a:t>Scrapy</a:t>
            </a:r>
          </a:p>
        </p:txBody>
      </p:sp>
      <p:sp>
        <p:nvSpPr>
          <p:cNvPr id="3" name="内容占位符 2"/>
          <p:cNvSpPr>
            <a:spLocks noGrp="1"/>
          </p:cNvSpPr>
          <p:nvPr>
            <p:ph idx="1"/>
          </p:nvPr>
        </p:nvSpPr>
        <p:spPr>
          <a:xfrm>
            <a:off x="649001" y="1845734"/>
            <a:ext cx="10954958" cy="4499310"/>
          </a:xfrm>
        </p:spPr>
        <p:txBody>
          <a:bodyPr>
            <a:normAutofit/>
          </a:bodyPr>
          <a:lstStyle/>
          <a:p>
            <a:r>
              <a:rPr lang="en-US" altLang="zh-CN" dirty="0" smtClean="0"/>
              <a:t>         </a:t>
            </a:r>
            <a:r>
              <a:rPr lang="zh-CN" altLang="zh-CN" dirty="0" smtClean="0"/>
              <a:t>通过</a:t>
            </a:r>
            <a:r>
              <a:rPr lang="zh-CN" altLang="zh-CN" dirty="0"/>
              <a:t>前面的学习，读者已经熟悉如何使用</a:t>
            </a:r>
            <a:r>
              <a:rPr lang="en-US" altLang="zh-CN" dirty="0"/>
              <a:t>Python</a:t>
            </a:r>
            <a:r>
              <a:rPr lang="zh-CN" altLang="zh-CN" dirty="0"/>
              <a:t>的</a:t>
            </a:r>
            <a:r>
              <a:rPr lang="en-US" altLang="zh-CN" dirty="0"/>
              <a:t>requests</a:t>
            </a:r>
            <a:r>
              <a:rPr lang="zh-CN" altLang="zh-CN" dirty="0"/>
              <a:t>网络模块和</a:t>
            </a:r>
            <a:r>
              <a:rPr lang="en-US" altLang="zh-CN" dirty="0" err="1"/>
              <a:t>XPath</a:t>
            </a:r>
            <a:r>
              <a:rPr lang="zh-CN" altLang="zh-CN" dirty="0"/>
              <a:t>来采集各类网站数据，也能突破一些常见的反爬虫机制。不过如果让爬虫运行</a:t>
            </a:r>
            <a:r>
              <a:rPr lang="en-US" altLang="zh-CN" dirty="0"/>
              <a:t>24h</a:t>
            </a:r>
            <a:r>
              <a:rPr lang="zh-CN" altLang="zh-CN" dirty="0"/>
              <a:t>，虽然获取到的数据也不少，但距离“大数据”还差得很远</a:t>
            </a:r>
            <a:r>
              <a:rPr lang="zh-CN" altLang="zh-CN" dirty="0" smtClean="0"/>
              <a:t>。</a:t>
            </a:r>
            <a:endParaRPr lang="en-US" altLang="zh-CN" dirty="0" smtClean="0"/>
          </a:p>
          <a:p>
            <a:r>
              <a:rPr lang="en-US" altLang="zh-CN" dirty="0"/>
              <a:t> </a:t>
            </a:r>
            <a:r>
              <a:rPr lang="en-US" altLang="zh-CN" dirty="0" smtClean="0"/>
              <a:t>        </a:t>
            </a:r>
            <a:r>
              <a:rPr lang="zh-CN" altLang="zh-CN" dirty="0" smtClean="0"/>
              <a:t>从</a:t>
            </a:r>
            <a:r>
              <a:rPr lang="zh-CN" altLang="zh-CN" dirty="0"/>
              <a:t>这一章开始，我们关注如何提高爬虫的规模，进而提高采集数据的“量”</a:t>
            </a:r>
            <a:r>
              <a:rPr lang="zh-CN" altLang="zh-CN" dirty="0" smtClean="0"/>
              <a:t>。</a:t>
            </a:r>
            <a:endParaRPr lang="zh-CN" altLang="zh-CN" dirty="0"/>
          </a:p>
        </p:txBody>
      </p:sp>
      <p:pic>
        <p:nvPicPr>
          <p:cNvPr id="4" name="Picture 2" descr="C:\Program Files\Microsoft Office\MEDIA\CAGCAT10\j029298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74687" y="4219189"/>
            <a:ext cx="1843430" cy="18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87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由于</a:t>
            </a:r>
            <a:r>
              <a:rPr lang="en-US" altLang="zh-CN" dirty="0"/>
              <a:t>pip</a:t>
            </a:r>
            <a:r>
              <a:rPr lang="zh-CN" altLang="zh-CN" dirty="0"/>
              <a:t>的网络经常会受到干扰，所以可能有一部分读者在安装的时候会得到图</a:t>
            </a:r>
            <a:r>
              <a:rPr lang="en-US" altLang="zh-CN" dirty="0"/>
              <a:t>11-5</a:t>
            </a:r>
            <a:r>
              <a:rPr lang="zh-CN" altLang="zh-CN" dirty="0"/>
              <a:t>所示的报错信息。</a:t>
            </a:r>
          </a:p>
          <a:p>
            <a:r>
              <a:rPr lang="en-US" altLang="zh-CN" dirty="0" smtClean="0"/>
              <a:t>        </a:t>
            </a:r>
            <a:r>
              <a:rPr lang="zh-CN" altLang="zh-CN" dirty="0" smtClean="0"/>
              <a:t>这个</a:t>
            </a:r>
            <a:r>
              <a:rPr lang="zh-CN" altLang="zh-CN" dirty="0"/>
              <a:t>时候，可以使用一些代理工具来让网络变得稳定</a:t>
            </a:r>
            <a:r>
              <a:rPr lang="zh-CN" altLang="zh-CN" dirty="0" smtClean="0"/>
              <a:t>。</a:t>
            </a:r>
            <a:endParaRPr lang="en-US" altLang="zh-CN" dirty="0" smtClean="0"/>
          </a:p>
          <a:p>
            <a:r>
              <a:rPr lang="en-US" altLang="zh-CN" dirty="0"/>
              <a:t> </a:t>
            </a:r>
            <a:r>
              <a:rPr lang="en-US" altLang="zh-CN" dirty="0" smtClean="0"/>
              <a:t>       </a:t>
            </a:r>
            <a:r>
              <a:rPr lang="zh-CN" altLang="zh-CN" dirty="0" smtClean="0"/>
              <a:t>这里</a:t>
            </a:r>
            <a:r>
              <a:rPr lang="zh-CN" altLang="zh-CN" dirty="0"/>
              <a:t>以使用</a:t>
            </a:r>
            <a:r>
              <a:rPr lang="en-US" altLang="zh-CN" dirty="0" err="1"/>
              <a:t>ProxyChains</a:t>
            </a:r>
            <a:r>
              <a:rPr lang="zh-CN" altLang="zh-CN" dirty="0"/>
              <a:t>为例来演示，安装过程如图</a:t>
            </a:r>
            <a:r>
              <a:rPr lang="en-US" altLang="zh-CN" dirty="0"/>
              <a:t>11-6</a:t>
            </a:r>
            <a:r>
              <a:rPr lang="zh-CN" altLang="zh-CN" dirty="0"/>
              <a:t>所示。代理工具的安装和使用不是本书重点，此处省略。</a:t>
            </a:r>
          </a:p>
          <a:p>
            <a:endParaRPr lang="zh-CN" altLang="en-US" dirty="0"/>
          </a:p>
        </p:txBody>
      </p:sp>
      <p:pic>
        <p:nvPicPr>
          <p:cNvPr id="4" name="Picture 2" descr="C:\Program Files\Microsoft Office\MEDIA\CAGCAT10\j029889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38787" y="4513865"/>
            <a:ext cx="1806854" cy="1578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369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Image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1036" y="1845734"/>
            <a:ext cx="4625901" cy="3674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Image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4989" y="1845734"/>
            <a:ext cx="3520611" cy="373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57200" y="5866811"/>
            <a:ext cx="11229278" cy="369332"/>
          </a:xfrm>
          <a:prstGeom prst="rect">
            <a:avLst/>
          </a:prstGeom>
        </p:spPr>
        <p:txBody>
          <a:bodyPr wrap="squar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11-5  </a:t>
            </a:r>
            <a:r>
              <a:rPr lang="zh-CN" altLang="zh-CN" b="1" kern="100" dirty="0">
                <a:latin typeface="Times New Roman" panose="02020603050405020304" pitchFamily="18" charset="0"/>
                <a:ea typeface="方正书宋简体"/>
                <a:cs typeface="Times New Roman" panose="02020603050405020304" pitchFamily="18" charset="0"/>
              </a:rPr>
              <a:t>由于网络问题导致</a:t>
            </a:r>
            <a:r>
              <a:rPr lang="en-US" altLang="zh-CN" b="1" kern="100" dirty="0">
                <a:latin typeface="Times New Roman" panose="02020603050405020304" pitchFamily="18" charset="0"/>
                <a:ea typeface="方正书宋简体"/>
              </a:rPr>
              <a:t>pip</a:t>
            </a:r>
            <a:r>
              <a:rPr lang="zh-CN" altLang="zh-CN" b="1" kern="100" dirty="0">
                <a:latin typeface="Times New Roman" panose="02020603050405020304" pitchFamily="18" charset="0"/>
                <a:ea typeface="方正书宋简体"/>
                <a:cs typeface="Times New Roman" panose="02020603050405020304" pitchFamily="18" charset="0"/>
              </a:rPr>
              <a:t>安装失败</a:t>
            </a:r>
            <a:r>
              <a:rPr lang="en-US" altLang="zh-CN" b="1" kern="100" dirty="0">
                <a:latin typeface="Times New Roman" panose="02020603050405020304" pitchFamily="18" charset="0"/>
                <a:ea typeface="方正书宋简体"/>
              </a:rPr>
              <a:t>        </a:t>
            </a:r>
            <a:r>
              <a:rPr lang="en-US" altLang="zh-CN" b="1" kern="100" dirty="0" smtClean="0">
                <a:latin typeface="Times New Roman" panose="02020603050405020304" pitchFamily="18" charset="0"/>
                <a:ea typeface="方正书宋简体"/>
              </a:rPr>
              <a:t>       </a:t>
            </a:r>
            <a:r>
              <a:rPr lang="zh-CN" altLang="zh-CN" b="1" kern="100" dirty="0" smtClean="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11-6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err="1">
                <a:latin typeface="Times New Roman" panose="02020603050405020304" pitchFamily="18" charset="0"/>
                <a:ea typeface="方正书宋简体"/>
              </a:rPr>
              <a:t>ProxyChains</a:t>
            </a:r>
            <a:r>
              <a:rPr lang="zh-CN" altLang="zh-CN" b="1" kern="100" dirty="0">
                <a:latin typeface="Times New Roman" panose="02020603050405020304" pitchFamily="18" charset="0"/>
                <a:ea typeface="方正书宋简体"/>
                <a:cs typeface="Times New Roman" panose="02020603050405020304" pitchFamily="18" charset="0"/>
              </a:rPr>
              <a:t>来保证</a:t>
            </a:r>
            <a:r>
              <a:rPr lang="en-US" altLang="zh-CN" b="1" kern="100" dirty="0">
                <a:latin typeface="Times New Roman" panose="02020603050405020304" pitchFamily="18" charset="0"/>
                <a:ea typeface="方正书宋简体"/>
              </a:rPr>
              <a:t>pip</a:t>
            </a:r>
            <a:r>
              <a:rPr lang="zh-CN" altLang="zh-CN" b="1" kern="100" dirty="0">
                <a:latin typeface="Times New Roman" panose="02020603050405020304" pitchFamily="18" charset="0"/>
                <a:ea typeface="方正书宋简体"/>
                <a:cs typeface="Times New Roman" panose="02020603050405020304" pitchFamily="18" charset="0"/>
              </a:rPr>
              <a:t>安装</a:t>
            </a:r>
            <a:r>
              <a:rPr lang="en-US" altLang="zh-CN" b="1" kern="100" dirty="0" err="1">
                <a:latin typeface="Times New Roman" panose="02020603050405020304" pitchFamily="18" charset="0"/>
                <a:ea typeface="方正书宋简体"/>
              </a:rPr>
              <a:t>Scrapy</a:t>
            </a:r>
            <a:r>
              <a:rPr lang="zh-CN" altLang="zh-CN" b="1" kern="100" dirty="0">
                <a:latin typeface="Times New Roman" panose="02020603050405020304" pitchFamily="18" charset="0"/>
                <a:ea typeface="方正书宋简体"/>
                <a:cs typeface="Times New Roman" panose="02020603050405020304" pitchFamily="18" charset="0"/>
              </a:rPr>
              <a:t>顺利进行</a:t>
            </a:r>
            <a:endParaRPr lang="zh-CN" altLang="en-US" b="1" dirty="0"/>
          </a:p>
        </p:txBody>
      </p:sp>
    </p:spTree>
    <p:extLst>
      <p:ext uri="{BB962C8B-B14F-4D97-AF65-F5344CB8AC3E}">
        <p14:creationId xmlns:p14="http://schemas.microsoft.com/office/powerpoint/2010/main" val="1290027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
                <a:solidFill>
                  <a:srgbClr val="0070C0"/>
                </a:solidFill>
                <a:latin typeface="华文行楷" panose="02010800040101010101" pitchFamily="2" charset="-122"/>
                <a:ea typeface="华文行楷" panose="02010800040101010101" pitchFamily="2" charset="-122"/>
                <a:cs typeface="+mn-cs"/>
              </a:rPr>
              <a:t>11.2  </a:t>
            </a:r>
            <a:r>
              <a:rPr lang="en-US" altLang="zh-CN" sz="4000" dirty="0" err="1" bmk="">
                <a:solidFill>
                  <a:srgbClr val="0070C0"/>
                </a:solidFill>
                <a:latin typeface="华文行楷" panose="02010800040101010101" pitchFamily="2" charset="-122"/>
                <a:ea typeface="华文行楷" panose="02010800040101010101" pitchFamily="2" charset="-122"/>
                <a:cs typeface="+mn-cs"/>
              </a:rPr>
              <a:t>Scrapy</a:t>
            </a:r>
            <a:r>
              <a:rPr lang="zh-CN" altLang="zh-CN" sz="4000" dirty="0" bmk="">
                <a:solidFill>
                  <a:srgbClr val="0070C0"/>
                </a:solidFill>
                <a:latin typeface="华文行楷" panose="02010800040101010101" pitchFamily="2" charset="-122"/>
                <a:ea typeface="华文行楷" panose="02010800040101010101" pitchFamily="2" charset="-122"/>
                <a:cs typeface="+mn-cs"/>
              </a:rPr>
              <a:t>的使用</a:t>
            </a:r>
          </a:p>
        </p:txBody>
      </p:sp>
      <p:sp>
        <p:nvSpPr>
          <p:cNvPr id="3" name="内容占位符 2"/>
          <p:cNvSpPr>
            <a:spLocks noGrp="1"/>
          </p:cNvSpPr>
          <p:nvPr>
            <p:ph idx="1"/>
          </p:nvPr>
        </p:nvSpPr>
        <p:spPr>
          <a:xfrm>
            <a:off x="1097279" y="1845734"/>
            <a:ext cx="10210058" cy="4501066"/>
          </a:xfrm>
        </p:spPr>
        <p:txBody>
          <a:bodyPr>
            <a:noAutofit/>
          </a:bodyPr>
          <a:lstStyle/>
          <a:p>
            <a:r>
              <a:rPr lang="en-US" altLang="zh-CN" dirty="0" smtClean="0"/>
              <a:t>         </a:t>
            </a:r>
            <a:r>
              <a:rPr lang="zh-CN" altLang="zh-CN" dirty="0" smtClean="0"/>
              <a:t>安装</a:t>
            </a:r>
            <a:r>
              <a:rPr lang="zh-CN" altLang="zh-CN" dirty="0"/>
              <a:t>完成</a:t>
            </a:r>
            <a:r>
              <a:rPr lang="en-US" altLang="zh-CN" dirty="0" err="1"/>
              <a:t>Scrapy</a:t>
            </a:r>
            <a:r>
              <a:rPr lang="zh-CN" altLang="zh-CN" dirty="0"/>
              <a:t>以后，可以使用</a:t>
            </a:r>
            <a:r>
              <a:rPr lang="en-US" altLang="zh-CN" dirty="0" err="1"/>
              <a:t>Scrapy</a:t>
            </a:r>
            <a:r>
              <a:rPr lang="zh-CN" altLang="zh-CN" dirty="0"/>
              <a:t>自带的命令来创建一个工程模板</a:t>
            </a:r>
            <a:r>
              <a:rPr lang="zh-CN" altLang="zh-CN" dirty="0" smtClean="0"/>
              <a:t>。</a:t>
            </a:r>
            <a:endParaRPr lang="en-US" altLang="zh-CN" dirty="0" smtClean="0"/>
          </a:p>
          <a:p>
            <a:pPr lvl="0"/>
            <a:r>
              <a:rPr lang="en-US" altLang="zh-CN" sz="3600" spc="-50" dirty="0" bmk="_Toc500013046">
                <a:solidFill>
                  <a:srgbClr val="7030A0"/>
                </a:solidFill>
                <a:latin typeface="黑体" panose="02010609060101010101" pitchFamily="49" charset="-122"/>
                <a:ea typeface="黑体" panose="02010609060101010101" pitchFamily="49" charset="-122"/>
              </a:rPr>
              <a:t>11.2.1  </a:t>
            </a:r>
            <a:r>
              <a:rPr lang="zh-CN" altLang="en-US" sz="3600" spc="-50" dirty="0" bmk="_Toc500013046">
                <a:solidFill>
                  <a:srgbClr val="7030A0"/>
                </a:solidFill>
                <a:latin typeface="黑体" panose="02010609060101010101" pitchFamily="49" charset="-122"/>
                <a:ea typeface="黑体" panose="02010609060101010101" pitchFamily="49" charset="-122"/>
              </a:rPr>
              <a:t>创建</a:t>
            </a:r>
            <a:r>
              <a:rPr lang="zh-CN" altLang="en-US" sz="3600" spc="-50" dirty="0" bmk="_Toc500013046">
                <a:solidFill>
                  <a:srgbClr val="7030A0"/>
                </a:solidFill>
                <a:latin typeface="黑体" panose="02010609060101010101" pitchFamily="49" charset="-122"/>
                <a:ea typeface="黑体" panose="02010609060101010101" pitchFamily="49" charset="-122"/>
              </a:rPr>
              <a:t>项目</a:t>
            </a:r>
            <a:endParaRPr lang="en-US" altLang="zh-CN" sz="3600" spc="-50" dirty="0" bmk="_Toc500013046">
              <a:solidFill>
                <a:srgbClr val="7030A0"/>
              </a:solidFill>
              <a:latin typeface="黑体" panose="02010609060101010101" pitchFamily="49" charset="-122"/>
              <a:ea typeface="黑体" panose="02010609060101010101" pitchFamily="49" charset="-122"/>
            </a:endParaRPr>
          </a:p>
          <a:p>
            <a:r>
              <a:rPr lang="en-US" altLang="zh-CN" dirty="0" smtClean="0"/>
              <a:t>         </a:t>
            </a:r>
            <a:r>
              <a:rPr lang="zh-CN" altLang="zh-CN" dirty="0" smtClean="0"/>
              <a:t>使用</a:t>
            </a:r>
            <a:r>
              <a:rPr lang="en-US" altLang="zh-CN" dirty="0" err="1"/>
              <a:t>Scrapy</a:t>
            </a:r>
            <a:r>
              <a:rPr lang="zh-CN" altLang="zh-CN" dirty="0"/>
              <a:t>创建工程的命令为：</a:t>
            </a:r>
          </a:p>
          <a:p>
            <a:r>
              <a:rPr lang="en-US" altLang="zh-CN" dirty="0" err="1">
                <a:solidFill>
                  <a:srgbClr val="0070C0"/>
                </a:solidFill>
              </a:rPr>
              <a:t>scrapy</a:t>
            </a:r>
            <a:r>
              <a:rPr lang="en-US" altLang="zh-CN" dirty="0">
                <a:solidFill>
                  <a:srgbClr val="0070C0"/>
                </a:solidFill>
              </a:rPr>
              <a:t> </a:t>
            </a:r>
            <a:r>
              <a:rPr lang="en-US" altLang="zh-CN" dirty="0" err="1">
                <a:solidFill>
                  <a:srgbClr val="0070C0"/>
                </a:solidFill>
              </a:rPr>
              <a:t>startproject</a:t>
            </a:r>
            <a:r>
              <a:rPr lang="en-US" altLang="zh-CN" dirty="0">
                <a:solidFill>
                  <a:srgbClr val="0070C0"/>
                </a:solidFill>
              </a:rPr>
              <a:t> &lt;</a:t>
            </a:r>
            <a:r>
              <a:rPr lang="zh-CN" altLang="zh-CN" dirty="0">
                <a:solidFill>
                  <a:srgbClr val="0070C0"/>
                </a:solidFill>
              </a:rPr>
              <a:t>工程名</a:t>
            </a:r>
            <a:r>
              <a:rPr lang="en-US" altLang="zh-CN" dirty="0">
                <a:solidFill>
                  <a:srgbClr val="0070C0"/>
                </a:solidFill>
              </a:rPr>
              <a:t>&gt;</a:t>
            </a:r>
            <a:endParaRPr lang="zh-CN" altLang="zh-CN" dirty="0">
              <a:solidFill>
                <a:srgbClr val="0070C0"/>
              </a:solidFill>
            </a:endParaRPr>
          </a:p>
          <a:p>
            <a:r>
              <a:rPr lang="en-US" altLang="zh-CN" dirty="0" smtClean="0"/>
              <a:t>         </a:t>
            </a:r>
            <a:r>
              <a:rPr lang="zh-CN" altLang="zh-CN" dirty="0" smtClean="0"/>
              <a:t>例如</a:t>
            </a:r>
            <a:r>
              <a:rPr lang="zh-CN" altLang="zh-CN" dirty="0"/>
              <a:t>，创建一个抓取百度的</a:t>
            </a:r>
            <a:r>
              <a:rPr lang="en-US" altLang="zh-CN" dirty="0" err="1"/>
              <a:t>Scrapy</a:t>
            </a:r>
            <a:r>
              <a:rPr lang="zh-CN" altLang="zh-CN" dirty="0"/>
              <a:t>项目，可以将命令写为：</a:t>
            </a:r>
          </a:p>
          <a:p>
            <a:r>
              <a:rPr lang="en-US" altLang="zh-CN" dirty="0" err="1">
                <a:solidFill>
                  <a:srgbClr val="0070C0"/>
                </a:solidFill>
              </a:rPr>
              <a:t>scrapy</a:t>
            </a:r>
            <a:r>
              <a:rPr lang="en-US" altLang="zh-CN" dirty="0">
                <a:solidFill>
                  <a:srgbClr val="0070C0"/>
                </a:solidFill>
              </a:rPr>
              <a:t> </a:t>
            </a:r>
            <a:r>
              <a:rPr lang="en-US" altLang="zh-CN" dirty="0" err="1">
                <a:solidFill>
                  <a:srgbClr val="0070C0"/>
                </a:solidFill>
              </a:rPr>
              <a:t>startproject</a:t>
            </a:r>
            <a:r>
              <a:rPr lang="en-US" altLang="zh-CN" dirty="0">
                <a:solidFill>
                  <a:srgbClr val="0070C0"/>
                </a:solidFill>
              </a:rPr>
              <a:t> </a:t>
            </a:r>
            <a:r>
              <a:rPr lang="en-US" altLang="zh-CN" dirty="0" err="1">
                <a:solidFill>
                  <a:srgbClr val="0070C0"/>
                </a:solidFill>
              </a:rPr>
              <a:t>baidu</a:t>
            </a:r>
            <a:endParaRPr lang="zh-CN" altLang="zh-CN" dirty="0">
              <a:solidFill>
                <a:srgbClr val="0070C0"/>
              </a:solidFill>
            </a:endParaRPr>
          </a:p>
          <a:p>
            <a:r>
              <a:rPr lang="en-US" altLang="zh-CN" dirty="0" smtClean="0"/>
              <a:t>         </a:t>
            </a:r>
            <a:r>
              <a:rPr lang="zh-CN" altLang="zh-CN" dirty="0" smtClean="0"/>
              <a:t>创建</a:t>
            </a:r>
            <a:r>
              <a:rPr lang="zh-CN" altLang="zh-CN" dirty="0"/>
              <a:t>结果如图</a:t>
            </a:r>
            <a:r>
              <a:rPr lang="en-US" altLang="zh-CN" dirty="0"/>
              <a:t>11-7</a:t>
            </a:r>
            <a:r>
              <a:rPr lang="zh-CN" altLang="zh-CN" dirty="0"/>
              <a:t>所示</a:t>
            </a:r>
            <a:r>
              <a:rPr lang="zh-CN" altLang="zh-CN" sz="1600" dirty="0"/>
              <a:t>。</a:t>
            </a:r>
          </a:p>
          <a:p>
            <a:pPr lvl="0"/>
            <a:endParaRPr lang="zh-CN" altLang="en-US" sz="1600" b="0" dirty="0">
              <a:solidFill>
                <a:schemeClr val="tx1"/>
              </a:solidFill>
              <a:latin typeface="Arial" panose="020B0604020202020204" pitchFamily="34" charset="0"/>
            </a:endParaRPr>
          </a:p>
          <a:p>
            <a:endParaRPr lang="en-US" altLang="zh-CN" dirty="0" smtClean="0"/>
          </a:p>
          <a:p>
            <a:endParaRPr lang="zh-CN" altLang="zh-CN" dirty="0"/>
          </a:p>
          <a:p>
            <a:endParaRPr lang="zh-CN" altLang="en-US" dirty="0"/>
          </a:p>
        </p:txBody>
      </p:sp>
    </p:spTree>
    <p:extLst>
      <p:ext uri="{BB962C8B-B14F-4D97-AF65-F5344CB8AC3E}">
        <p14:creationId xmlns:p14="http://schemas.microsoft.com/office/powerpoint/2010/main" val="2793962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0264" y="2179249"/>
            <a:ext cx="7734682" cy="3362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943358" y="5776746"/>
            <a:ext cx="256518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11-7  </a:t>
            </a:r>
            <a:r>
              <a:rPr lang="zh-CN" altLang="zh-CN" b="1" kern="100" dirty="0">
                <a:latin typeface="Times New Roman" panose="02020603050405020304" pitchFamily="18" charset="0"/>
                <a:ea typeface="方正书宋简体"/>
                <a:cs typeface="Times New Roman" panose="02020603050405020304" pitchFamily="18" charset="0"/>
              </a:rPr>
              <a:t>创建</a:t>
            </a:r>
            <a:r>
              <a:rPr lang="en-US" altLang="zh-CN" b="1" kern="100" dirty="0" err="1">
                <a:latin typeface="Times New Roman" panose="02020603050405020304" pitchFamily="18" charset="0"/>
                <a:ea typeface="方正书宋简体"/>
              </a:rPr>
              <a:t>Scrapy</a:t>
            </a:r>
            <a:r>
              <a:rPr lang="zh-CN" altLang="zh-CN" b="1" kern="100" dirty="0">
                <a:latin typeface="Times New Roman" panose="02020603050405020304" pitchFamily="18" charset="0"/>
                <a:ea typeface="方正书宋简体"/>
                <a:cs typeface="Times New Roman" panose="02020603050405020304" pitchFamily="18" charset="0"/>
              </a:rPr>
              <a:t>工程</a:t>
            </a:r>
            <a:endParaRPr lang="zh-CN" altLang="en-US" b="1" dirty="0"/>
          </a:p>
        </p:txBody>
      </p:sp>
    </p:spTree>
    <p:extLst>
      <p:ext uri="{BB962C8B-B14F-4D97-AF65-F5344CB8AC3E}">
        <p14:creationId xmlns:p14="http://schemas.microsoft.com/office/powerpoint/2010/main" val="1414470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2234" y="1778827"/>
            <a:ext cx="11630722" cy="4655427"/>
          </a:xfrm>
        </p:spPr>
        <p:txBody>
          <a:bodyPr>
            <a:normAutofit/>
          </a:bodyPr>
          <a:lstStyle/>
          <a:p>
            <a:r>
              <a:rPr lang="en-US" altLang="zh-CN" dirty="0" smtClean="0"/>
              <a:t>         </a:t>
            </a:r>
            <a:r>
              <a:rPr lang="zh-CN" altLang="zh-CN" dirty="0" smtClean="0"/>
              <a:t>工程</a:t>
            </a:r>
            <a:r>
              <a:rPr lang="zh-CN" altLang="zh-CN" dirty="0"/>
              <a:t>名可以使用英文字母和数字的组合，但是绝对不能使用“</a:t>
            </a:r>
            <a:r>
              <a:rPr lang="en-US" altLang="zh-CN" dirty="0" err="1"/>
              <a:t>scrapy</a:t>
            </a:r>
            <a:r>
              <a:rPr lang="zh-CN" altLang="zh-CN" dirty="0"/>
              <a:t>”（小写）作为工程名，否则爬虫无法运行。也不要使用任何已经安装的</a:t>
            </a:r>
            <a:r>
              <a:rPr lang="en-US" altLang="zh-CN" dirty="0"/>
              <a:t>Python</a:t>
            </a:r>
            <a:r>
              <a:rPr lang="zh-CN" altLang="zh-CN" dirty="0"/>
              <a:t>第三方库的名称作为工程名，否则可能会出现奇怪的错误。这是由于</a:t>
            </a:r>
            <a:r>
              <a:rPr lang="en-US" altLang="zh-CN" dirty="0"/>
              <a:t>Python</a:t>
            </a:r>
            <a:r>
              <a:rPr lang="zh-CN" altLang="zh-CN" dirty="0"/>
              <a:t>在导入库的时候，会优先从当前工程文件夹中寻找满足条件的文件或者文件夹，如果工程的名称本身就为</a:t>
            </a:r>
            <a:r>
              <a:rPr lang="en-US" altLang="zh-CN" dirty="0" err="1"/>
              <a:t>scrapy</a:t>
            </a:r>
            <a:r>
              <a:rPr lang="zh-CN" altLang="zh-CN" dirty="0"/>
              <a:t>，那么</a:t>
            </a:r>
            <a:r>
              <a:rPr lang="en-US" altLang="zh-CN" dirty="0"/>
              <a:t>Python</a:t>
            </a:r>
            <a:r>
              <a:rPr lang="zh-CN" altLang="zh-CN" dirty="0"/>
              <a:t>就无法找到正常的</a:t>
            </a:r>
            <a:r>
              <a:rPr lang="en-US" altLang="zh-CN" dirty="0" err="1"/>
              <a:t>Scrapy</a:t>
            </a:r>
            <a:r>
              <a:rPr lang="zh-CN" altLang="zh-CN" dirty="0"/>
              <a:t>库的文件。</a:t>
            </a:r>
          </a:p>
          <a:p>
            <a:r>
              <a:rPr lang="en-US" altLang="zh-CN" dirty="0" smtClean="0"/>
              <a:t>         </a:t>
            </a:r>
            <a:r>
              <a:rPr lang="zh-CN" altLang="zh-CN" dirty="0" smtClean="0"/>
              <a:t>在</a:t>
            </a:r>
            <a:r>
              <a:rPr lang="zh-CN" altLang="zh-CN" dirty="0"/>
              <a:t>图</a:t>
            </a:r>
            <a:r>
              <a:rPr lang="en-US" altLang="zh-CN" dirty="0"/>
              <a:t>11-7</a:t>
            </a:r>
            <a:r>
              <a:rPr lang="zh-CN" altLang="zh-CN" dirty="0"/>
              <a:t>中可以看到，创建完成工程以后，</a:t>
            </a:r>
            <a:r>
              <a:rPr lang="en-US" altLang="zh-CN" dirty="0" err="1"/>
              <a:t>Scrapy</a:t>
            </a:r>
            <a:r>
              <a:rPr lang="zh-CN" altLang="zh-CN" dirty="0"/>
              <a:t>有以下的提示：</a:t>
            </a:r>
          </a:p>
          <a:p>
            <a:r>
              <a:rPr lang="en-US" altLang="zh-CN" dirty="0">
                <a:solidFill>
                  <a:srgbClr val="0070C0"/>
                </a:solidFill>
              </a:rPr>
              <a:t>you can start your first spider with:</a:t>
            </a:r>
            <a:endParaRPr lang="zh-CN" altLang="zh-CN" dirty="0">
              <a:solidFill>
                <a:srgbClr val="0070C0"/>
              </a:solidFill>
            </a:endParaRPr>
          </a:p>
          <a:p>
            <a:r>
              <a:rPr lang="en-US" altLang="zh-CN" dirty="0">
                <a:solidFill>
                  <a:srgbClr val="0070C0"/>
                </a:solidFill>
              </a:rPr>
              <a:t>cd </a:t>
            </a:r>
            <a:r>
              <a:rPr lang="en-US" altLang="zh-CN" dirty="0" err="1">
                <a:solidFill>
                  <a:srgbClr val="0070C0"/>
                </a:solidFill>
              </a:rPr>
              <a:t>baidu</a:t>
            </a:r>
            <a:endParaRPr lang="zh-CN" altLang="zh-CN" dirty="0">
              <a:solidFill>
                <a:srgbClr val="0070C0"/>
              </a:solidFill>
            </a:endParaRPr>
          </a:p>
          <a:p>
            <a:r>
              <a:rPr lang="en-US" altLang="zh-CN" dirty="0" err="1">
                <a:solidFill>
                  <a:srgbClr val="0070C0"/>
                </a:solidFill>
              </a:rPr>
              <a:t>scrapy</a:t>
            </a:r>
            <a:r>
              <a:rPr lang="en-US" altLang="zh-CN" dirty="0">
                <a:solidFill>
                  <a:srgbClr val="0070C0"/>
                </a:solidFill>
              </a:rPr>
              <a:t> </a:t>
            </a:r>
            <a:r>
              <a:rPr lang="en-US" altLang="zh-CN" dirty="0" err="1">
                <a:solidFill>
                  <a:srgbClr val="0070C0"/>
                </a:solidFill>
              </a:rPr>
              <a:t>genspider</a:t>
            </a:r>
            <a:r>
              <a:rPr lang="en-US" altLang="zh-CN" dirty="0">
                <a:solidFill>
                  <a:srgbClr val="0070C0"/>
                </a:solidFill>
              </a:rPr>
              <a:t> example </a:t>
            </a:r>
            <a:r>
              <a:rPr lang="en-US" altLang="zh-CN" dirty="0" smtClean="0">
                <a:solidFill>
                  <a:srgbClr val="0070C0"/>
                </a:solidFill>
              </a:rPr>
              <a:t>example.com</a:t>
            </a:r>
            <a:endParaRPr lang="zh-CN" altLang="zh-CN" dirty="0">
              <a:solidFill>
                <a:srgbClr val="0070C0"/>
              </a:solidFill>
            </a:endParaRPr>
          </a:p>
        </p:txBody>
      </p:sp>
    </p:spTree>
    <p:extLst>
      <p:ext uri="{BB962C8B-B14F-4D97-AF65-F5344CB8AC3E}">
        <p14:creationId xmlns:p14="http://schemas.microsoft.com/office/powerpoint/2010/main" val="2667934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40803" y="1845734"/>
            <a:ext cx="10058400" cy="4023360"/>
          </a:xfrm>
        </p:spPr>
        <p:txBody>
          <a:bodyPr/>
          <a:lstStyle/>
          <a:p>
            <a:r>
              <a:rPr lang="en-US" altLang="zh-CN" dirty="0" smtClean="0"/>
              <a:t>         </a:t>
            </a:r>
            <a:r>
              <a:rPr lang="zh-CN" altLang="zh-CN" dirty="0" smtClean="0"/>
              <a:t>这个</a:t>
            </a:r>
            <a:r>
              <a:rPr lang="zh-CN" altLang="zh-CN" dirty="0"/>
              <a:t>提示的意思是说，可以通过下面的两条命令来创建第一个爬虫。根据它的说明来执行命令：</a:t>
            </a:r>
          </a:p>
          <a:p>
            <a:r>
              <a:rPr lang="en-US" altLang="zh-CN" dirty="0">
                <a:solidFill>
                  <a:srgbClr val="0070C0"/>
                </a:solidFill>
              </a:rPr>
              <a:t>cd </a:t>
            </a:r>
            <a:r>
              <a:rPr lang="en-US" altLang="zh-CN" dirty="0" err="1">
                <a:solidFill>
                  <a:srgbClr val="0070C0"/>
                </a:solidFill>
              </a:rPr>
              <a:t>baidu</a:t>
            </a:r>
            <a:endParaRPr lang="zh-CN" altLang="zh-CN" dirty="0">
              <a:solidFill>
                <a:srgbClr val="0070C0"/>
              </a:solidFill>
            </a:endParaRPr>
          </a:p>
          <a:p>
            <a:r>
              <a:rPr lang="en-US" altLang="zh-CN" dirty="0" err="1">
                <a:solidFill>
                  <a:srgbClr val="0070C0"/>
                </a:solidFill>
              </a:rPr>
              <a:t>scrapy</a:t>
            </a:r>
            <a:r>
              <a:rPr lang="en-US" altLang="zh-CN" dirty="0">
                <a:solidFill>
                  <a:srgbClr val="0070C0"/>
                </a:solidFill>
              </a:rPr>
              <a:t> </a:t>
            </a:r>
            <a:r>
              <a:rPr lang="en-US" altLang="zh-CN" dirty="0" err="1">
                <a:solidFill>
                  <a:srgbClr val="0070C0"/>
                </a:solidFill>
              </a:rPr>
              <a:t>genspider</a:t>
            </a:r>
            <a:r>
              <a:rPr lang="en-US" altLang="zh-CN" dirty="0">
                <a:solidFill>
                  <a:srgbClr val="0070C0"/>
                </a:solidFill>
              </a:rPr>
              <a:t> example baidu.com</a:t>
            </a:r>
            <a:endParaRPr lang="zh-CN" altLang="zh-CN" dirty="0">
              <a:solidFill>
                <a:srgbClr val="0070C0"/>
              </a:solidFill>
            </a:endParaRPr>
          </a:p>
          <a:p>
            <a:r>
              <a:rPr lang="en-US" altLang="zh-CN" dirty="0" smtClean="0"/>
              <a:t>         </a:t>
            </a:r>
            <a:r>
              <a:rPr lang="zh-CN" altLang="zh-CN" dirty="0" smtClean="0"/>
              <a:t>执行</a:t>
            </a:r>
            <a:r>
              <a:rPr lang="zh-CN" altLang="zh-CN" dirty="0"/>
              <a:t>结果如图</a:t>
            </a:r>
            <a:r>
              <a:rPr lang="en-US" altLang="zh-CN" dirty="0"/>
              <a:t>11-8</a:t>
            </a:r>
            <a:r>
              <a:rPr lang="zh-CN" altLang="zh-CN" dirty="0"/>
              <a:t>所示。</a:t>
            </a:r>
          </a:p>
          <a:p>
            <a:endParaRPr lang="zh-CN" altLang="en-US" dirty="0"/>
          </a:p>
          <a:p>
            <a:endParaRPr lang="zh-CN" altLang="en-US" dirty="0"/>
          </a:p>
        </p:txBody>
      </p:sp>
      <p:pic>
        <p:nvPicPr>
          <p:cNvPr id="10242" name="Image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6931" y="3361282"/>
            <a:ext cx="4906232" cy="1857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588521" y="5632658"/>
            <a:ext cx="186884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11-8  </a:t>
            </a:r>
            <a:r>
              <a:rPr lang="zh-CN" altLang="zh-CN" b="1" kern="100" dirty="0">
                <a:latin typeface="Times New Roman" panose="02020603050405020304" pitchFamily="18" charset="0"/>
                <a:ea typeface="方正书宋简体"/>
                <a:cs typeface="Times New Roman" panose="02020603050405020304" pitchFamily="18" charset="0"/>
              </a:rPr>
              <a:t>创建爬虫</a:t>
            </a:r>
            <a:endParaRPr lang="zh-CN" altLang="en-US" b="1" dirty="0"/>
          </a:p>
        </p:txBody>
      </p:sp>
    </p:spTree>
    <p:extLst>
      <p:ext uri="{BB962C8B-B14F-4D97-AF65-F5344CB8AC3E}">
        <p14:creationId xmlns:p14="http://schemas.microsoft.com/office/powerpoint/2010/main" val="1264053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7561" y="1845734"/>
            <a:ext cx="11073161" cy="4023360"/>
          </a:xfrm>
        </p:spPr>
        <p:txBody>
          <a:bodyPr>
            <a:normAutofit/>
          </a:bodyPr>
          <a:lstStyle/>
          <a:p>
            <a:r>
              <a:rPr lang="en-US" altLang="zh-CN" dirty="0" smtClean="0"/>
              <a:t>         </a:t>
            </a:r>
            <a:r>
              <a:rPr lang="zh-CN" altLang="zh-CN" dirty="0" smtClean="0"/>
              <a:t>在</a:t>
            </a:r>
            <a:r>
              <a:rPr lang="en-US" altLang="zh-CN" dirty="0" err="1" smtClean="0"/>
              <a:t>Scrapy</a:t>
            </a:r>
            <a:r>
              <a:rPr lang="en-US" altLang="zh-CN" dirty="0" smtClean="0"/>
              <a:t> </a:t>
            </a:r>
            <a:r>
              <a:rPr lang="en-US" altLang="zh-CN" dirty="0" err="1" smtClean="0"/>
              <a:t>genspider</a:t>
            </a:r>
            <a:r>
              <a:rPr lang="zh-CN" altLang="zh-CN" dirty="0" smtClean="0"/>
              <a:t>命令中，有两个参数，“</a:t>
            </a:r>
            <a:r>
              <a:rPr lang="en-US" altLang="zh-CN" dirty="0" smtClean="0"/>
              <a:t>example</a:t>
            </a:r>
            <a:r>
              <a:rPr lang="zh-CN" altLang="zh-CN" dirty="0" smtClean="0"/>
              <a:t>”和“</a:t>
            </a:r>
            <a:r>
              <a:rPr lang="en-US" altLang="zh-CN" dirty="0" err="1" smtClean="0"/>
              <a:t>baidu</a:t>
            </a:r>
            <a:r>
              <a:rPr lang="en-US" altLang="zh-CN" dirty="0" smtClean="0"/>
              <a:t>. com</a:t>
            </a:r>
            <a:r>
              <a:rPr lang="zh-CN" altLang="zh-CN" dirty="0" smtClean="0"/>
              <a:t>”。其中，第</a:t>
            </a:r>
            <a:r>
              <a:rPr lang="en-US" altLang="zh-CN" dirty="0" smtClean="0"/>
              <a:t>1</a:t>
            </a:r>
            <a:r>
              <a:rPr lang="zh-CN" altLang="zh-CN" dirty="0" smtClean="0"/>
              <a:t>个参数“</a:t>
            </a:r>
            <a:r>
              <a:rPr lang="en-US" altLang="zh-CN" dirty="0" smtClean="0"/>
              <a:t>example</a:t>
            </a:r>
            <a:r>
              <a:rPr lang="zh-CN" altLang="zh-CN" dirty="0" smtClean="0"/>
              <a:t>”是爬虫的名字，这个名字可以取英文和数字的组合，但是绝对不能为“</a:t>
            </a:r>
            <a:r>
              <a:rPr lang="en-US" altLang="zh-CN" dirty="0" err="1" smtClean="0"/>
              <a:t>scrapy</a:t>
            </a:r>
            <a:r>
              <a:rPr lang="zh-CN" altLang="zh-CN" dirty="0" smtClean="0"/>
              <a:t>”或者工程的名字。在现在这个例子中，爬虫的工程名为“</a:t>
            </a:r>
            <a:r>
              <a:rPr lang="en-US" altLang="zh-CN" dirty="0" err="1" smtClean="0"/>
              <a:t>baidu</a:t>
            </a:r>
            <a:r>
              <a:rPr lang="zh-CN" altLang="zh-CN" dirty="0" smtClean="0"/>
              <a:t>”，所以这里的第</a:t>
            </a:r>
            <a:r>
              <a:rPr lang="en-US" altLang="zh-CN" dirty="0" smtClean="0"/>
              <a:t>1</a:t>
            </a:r>
            <a:r>
              <a:rPr lang="zh-CN" altLang="zh-CN" dirty="0" smtClean="0"/>
              <a:t>个参数也不能为“</a:t>
            </a:r>
            <a:r>
              <a:rPr lang="en-US" altLang="zh-CN" dirty="0" err="1" smtClean="0"/>
              <a:t>baidu</a:t>
            </a:r>
            <a:r>
              <a:rPr lang="zh-CN" altLang="zh-CN" dirty="0" smtClean="0"/>
              <a:t>”。</a:t>
            </a:r>
          </a:p>
          <a:p>
            <a:r>
              <a:rPr lang="en-US" altLang="zh-CN" dirty="0" smtClean="0"/>
              <a:t>         </a:t>
            </a:r>
            <a:r>
              <a:rPr lang="zh-CN" altLang="zh-CN" dirty="0" smtClean="0"/>
              <a:t>第</a:t>
            </a:r>
            <a:r>
              <a:rPr lang="en-US" altLang="zh-CN" dirty="0"/>
              <a:t>2</a:t>
            </a:r>
            <a:r>
              <a:rPr lang="zh-CN" altLang="zh-CN" dirty="0"/>
              <a:t>个参数“</a:t>
            </a:r>
            <a:r>
              <a:rPr lang="en-US" altLang="zh-CN" dirty="0"/>
              <a:t>baidu.com</a:t>
            </a:r>
            <a:r>
              <a:rPr lang="zh-CN" altLang="zh-CN" dirty="0"/>
              <a:t>”是需要爬取的网址。读者可以修改为任何需要爬取的网址</a:t>
            </a:r>
            <a:r>
              <a:rPr lang="zh-CN" altLang="zh-CN" dirty="0" smtClean="0"/>
              <a:t>。</a:t>
            </a:r>
            <a:endParaRPr lang="zh-CN" altLang="zh-CN" dirty="0"/>
          </a:p>
        </p:txBody>
      </p:sp>
    </p:spTree>
    <p:extLst>
      <p:ext uri="{BB962C8B-B14F-4D97-AF65-F5344CB8AC3E}">
        <p14:creationId xmlns:p14="http://schemas.microsoft.com/office/powerpoint/2010/main" val="2447887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1737" y="1845734"/>
            <a:ext cx="10883589" cy="4023360"/>
          </a:xfrm>
        </p:spPr>
        <p:txBody>
          <a:bodyPr/>
          <a:lstStyle/>
          <a:p>
            <a:r>
              <a:rPr lang="en-US" altLang="zh-CN" dirty="0" smtClean="0"/>
              <a:t>         </a:t>
            </a:r>
            <a:r>
              <a:rPr lang="zh-CN" altLang="zh-CN" dirty="0" smtClean="0"/>
              <a:t>需要</a:t>
            </a:r>
            <a:r>
              <a:rPr lang="zh-CN" altLang="zh-CN" dirty="0"/>
              <a:t>注意的是，在这个例子中，“</a:t>
            </a:r>
            <a:r>
              <a:rPr lang="en-US" altLang="zh-CN" dirty="0"/>
              <a:t>baidu.com</a:t>
            </a:r>
            <a:r>
              <a:rPr lang="zh-CN" altLang="zh-CN" dirty="0"/>
              <a:t>”没有加“</a:t>
            </a:r>
            <a:r>
              <a:rPr lang="en-US" altLang="zh-CN" dirty="0"/>
              <a:t>www</a:t>
            </a:r>
            <a:r>
              <a:rPr lang="zh-CN" altLang="zh-CN" dirty="0"/>
              <a:t>”，这是因为在浏览器中直接输入“</a:t>
            </a:r>
            <a:r>
              <a:rPr lang="en-US" altLang="zh-CN" dirty="0"/>
              <a:t>baidu.com</a:t>
            </a:r>
            <a:r>
              <a:rPr lang="zh-CN" altLang="zh-CN" dirty="0"/>
              <a:t>”就可以打开百度的首页。如果有一些网址需要添加二级域名才能访问，那么这里也必须要把二级域名加上。例如：</a:t>
            </a:r>
          </a:p>
          <a:p>
            <a:r>
              <a:rPr lang="zh-CN" altLang="zh-CN" dirty="0">
                <a:solidFill>
                  <a:srgbClr val="0070C0"/>
                </a:solidFill>
              </a:rPr>
              <a:t>scrapy genspider news news.163.com</a:t>
            </a:r>
          </a:p>
          <a:p>
            <a:endParaRPr lang="zh-CN" altLang="en-US" dirty="0"/>
          </a:p>
          <a:p>
            <a:endParaRPr lang="zh-CN" altLang="en-US" dirty="0"/>
          </a:p>
        </p:txBody>
      </p:sp>
      <p:pic>
        <p:nvPicPr>
          <p:cNvPr id="4" name="Picture 3" descr="C:\Program Files\Microsoft Office\MEDIA\CAGCAT10\j02921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56991" y="3656692"/>
            <a:ext cx="1944216" cy="23069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834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现在</a:t>
            </a:r>
            <a:r>
              <a:rPr lang="zh-CN" altLang="zh-CN" dirty="0"/>
              <a:t>已经把爬虫创建好了，在</a:t>
            </a:r>
            <a:r>
              <a:rPr lang="en-US" altLang="zh-CN" dirty="0" err="1"/>
              <a:t>PyCharm</a:t>
            </a:r>
            <a:r>
              <a:rPr lang="zh-CN" altLang="zh-CN" dirty="0"/>
              <a:t>中打开</a:t>
            </a:r>
            <a:r>
              <a:rPr lang="en-US" altLang="zh-CN" dirty="0" err="1"/>
              <a:t>Scrapy</a:t>
            </a:r>
            <a:r>
              <a:rPr lang="zh-CN" altLang="zh-CN" dirty="0"/>
              <a:t>的工程，可以看到在</a:t>
            </a:r>
            <a:r>
              <a:rPr lang="en-US" altLang="zh-CN" dirty="0"/>
              <a:t>spiders</a:t>
            </a:r>
            <a:r>
              <a:rPr lang="zh-CN" altLang="zh-CN" dirty="0"/>
              <a:t>文件夹下面有一个</a:t>
            </a:r>
            <a:r>
              <a:rPr lang="en-US" altLang="zh-CN" dirty="0"/>
              <a:t>example.py</a:t>
            </a:r>
            <a:r>
              <a:rPr lang="zh-CN" altLang="zh-CN" dirty="0"/>
              <a:t>，如图</a:t>
            </a:r>
            <a:r>
              <a:rPr lang="en-US" altLang="zh-CN" dirty="0"/>
              <a:t>11-9</a:t>
            </a:r>
            <a:r>
              <a:rPr lang="zh-CN" altLang="zh-CN" dirty="0"/>
              <a:t>所示。</a:t>
            </a:r>
          </a:p>
          <a:p>
            <a:endParaRPr lang="zh-CN" altLang="en-US" dirty="0"/>
          </a:p>
        </p:txBody>
      </p:sp>
      <p:pic>
        <p:nvPicPr>
          <p:cNvPr id="11266" name="Image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3163" y="2685781"/>
            <a:ext cx="6424814" cy="307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120315" y="5869094"/>
            <a:ext cx="2330510"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11-9  </a:t>
            </a:r>
            <a:r>
              <a:rPr lang="zh-CN" altLang="zh-CN" b="1" kern="100" dirty="0">
                <a:latin typeface="Times New Roman" panose="02020603050405020304" pitchFamily="18" charset="0"/>
                <a:ea typeface="方正书宋简体"/>
                <a:cs typeface="Times New Roman" panose="02020603050405020304" pitchFamily="18" charset="0"/>
              </a:rPr>
              <a:t>爬虫创建完成</a:t>
            </a:r>
            <a:endParaRPr lang="zh-CN" altLang="en-US" b="1" dirty="0"/>
          </a:p>
        </p:txBody>
      </p:sp>
    </p:spTree>
    <p:extLst>
      <p:ext uri="{BB962C8B-B14F-4D97-AF65-F5344CB8AC3E}">
        <p14:creationId xmlns:p14="http://schemas.microsoft.com/office/powerpoint/2010/main" val="786464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这个</a:t>
            </a:r>
            <a:r>
              <a:rPr lang="zh-CN" altLang="zh-CN" dirty="0"/>
              <a:t>由</a:t>
            </a:r>
            <a:r>
              <a:rPr lang="en-US" altLang="zh-CN" dirty="0" err="1"/>
              <a:t>Scrapy</a:t>
            </a:r>
            <a:r>
              <a:rPr lang="zh-CN" altLang="zh-CN" dirty="0"/>
              <a:t>自动生成的爬虫运行以后是不会报错的，但是它不会输出有用的信息。</a:t>
            </a:r>
          </a:p>
          <a:p>
            <a:r>
              <a:rPr lang="en-US" altLang="zh-CN" dirty="0" smtClean="0"/>
              <a:t>         </a:t>
            </a:r>
            <a:r>
              <a:rPr lang="zh-CN" altLang="zh-CN" dirty="0" smtClean="0"/>
              <a:t>现在</a:t>
            </a:r>
            <a:r>
              <a:rPr lang="zh-CN" altLang="zh-CN" dirty="0"/>
              <a:t>，将第</a:t>
            </a:r>
            <a:r>
              <a:rPr lang="en-US" altLang="zh-CN" dirty="0"/>
              <a:t>11</a:t>
            </a:r>
            <a:r>
              <a:rPr lang="zh-CN" altLang="zh-CN" dirty="0"/>
              <a:t>行：</a:t>
            </a:r>
          </a:p>
          <a:p>
            <a:r>
              <a:rPr lang="zh-CN" altLang="zh-CN" dirty="0">
                <a:solidFill>
                  <a:srgbClr val="0070C0"/>
                </a:solidFill>
              </a:rPr>
              <a:t>pass</a:t>
            </a:r>
          </a:p>
          <a:p>
            <a:r>
              <a:rPr lang="en-US" altLang="zh-CN" dirty="0" smtClean="0"/>
              <a:t>         </a:t>
            </a:r>
            <a:r>
              <a:rPr lang="zh-CN" altLang="zh-CN" dirty="0" smtClean="0"/>
              <a:t>修改</a:t>
            </a:r>
            <a:r>
              <a:rPr lang="zh-CN" altLang="zh-CN" dirty="0"/>
              <a:t>为：</a:t>
            </a:r>
          </a:p>
          <a:p>
            <a:r>
              <a:rPr lang="zh-CN" altLang="zh-CN" dirty="0">
                <a:solidFill>
                  <a:srgbClr val="0070C0"/>
                </a:solidFill>
              </a:rPr>
              <a:t>print(response.body.decode())</a:t>
            </a:r>
          </a:p>
          <a:p>
            <a:r>
              <a:rPr lang="en-US" altLang="zh-CN" dirty="0" smtClean="0"/>
              <a:t>         </a:t>
            </a:r>
            <a:r>
              <a:rPr lang="zh-CN" altLang="zh-CN" dirty="0" smtClean="0"/>
              <a:t>修改</a:t>
            </a:r>
            <a:r>
              <a:rPr lang="zh-CN" altLang="zh-CN" dirty="0"/>
              <a:t>第</a:t>
            </a:r>
            <a:r>
              <a:rPr lang="en-US" altLang="zh-CN" dirty="0"/>
              <a:t>11</a:t>
            </a:r>
            <a:r>
              <a:rPr lang="zh-CN" altLang="zh-CN" dirty="0"/>
              <a:t>行内容如图</a:t>
            </a:r>
            <a:r>
              <a:rPr lang="en-US" altLang="zh-CN" dirty="0"/>
              <a:t>11-10</a:t>
            </a:r>
            <a:r>
              <a:rPr lang="zh-CN" altLang="zh-CN" dirty="0"/>
              <a:t>所示。</a:t>
            </a:r>
          </a:p>
          <a:p>
            <a:endParaRPr lang="zh-CN" altLang="en-US" dirty="0"/>
          </a:p>
        </p:txBody>
      </p:sp>
      <p:pic>
        <p:nvPicPr>
          <p:cNvPr id="4" name="Picture 2" descr="C:\Program Files\Microsoft Office\MEDIA\CAGCAT10\j023465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9798" y="3299854"/>
            <a:ext cx="2417101" cy="23526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427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1375" y="1845734"/>
            <a:ext cx="10861287" cy="4023360"/>
          </a:xfrm>
        </p:spPr>
        <p:txBody>
          <a:bodyPr>
            <a:normAutofit/>
          </a:bodyPr>
          <a:lstStyle/>
          <a:p>
            <a:r>
              <a:rPr lang="en-US" altLang="zh-CN" dirty="0" smtClean="0"/>
              <a:t>            </a:t>
            </a:r>
            <a:r>
              <a:rPr lang="zh-CN" altLang="zh-CN" dirty="0" smtClean="0"/>
              <a:t>通过</a:t>
            </a:r>
            <a:r>
              <a:rPr lang="zh-CN" altLang="zh-CN" dirty="0"/>
              <a:t>这一章的学习，你将会掌握如下知识。</a:t>
            </a:r>
          </a:p>
          <a:p>
            <a:r>
              <a:rPr lang="zh-CN" altLang="zh-CN" dirty="0"/>
              <a:t>（</a:t>
            </a:r>
            <a:r>
              <a:rPr lang="en-US" altLang="zh-CN" dirty="0"/>
              <a:t>1</a:t>
            </a:r>
            <a:r>
              <a:rPr lang="zh-CN" altLang="zh-CN" dirty="0"/>
              <a:t>）在</a:t>
            </a:r>
            <a:r>
              <a:rPr lang="en-US" altLang="zh-CN" dirty="0"/>
              <a:t>Windows</a:t>
            </a:r>
            <a:r>
              <a:rPr lang="zh-CN" altLang="zh-CN" dirty="0"/>
              <a:t>、</a:t>
            </a:r>
            <a:r>
              <a:rPr lang="en-US" altLang="zh-CN" dirty="0"/>
              <a:t>Mac OS</a:t>
            </a:r>
            <a:r>
              <a:rPr lang="zh-CN" altLang="zh-CN" dirty="0"/>
              <a:t>和</a:t>
            </a:r>
            <a:r>
              <a:rPr lang="en-US" altLang="zh-CN" dirty="0"/>
              <a:t>Linux</a:t>
            </a:r>
            <a:r>
              <a:rPr lang="zh-CN" altLang="zh-CN" dirty="0"/>
              <a:t>下搭建</a:t>
            </a:r>
            <a:r>
              <a:rPr lang="en-US" altLang="zh-CN" dirty="0" err="1"/>
              <a:t>Scrapy</a:t>
            </a:r>
            <a:r>
              <a:rPr lang="zh-CN" altLang="zh-CN" dirty="0"/>
              <a:t>环境。</a:t>
            </a:r>
          </a:p>
          <a:p>
            <a:r>
              <a:rPr lang="zh-CN" altLang="zh-CN" dirty="0"/>
              <a:t>（</a:t>
            </a:r>
            <a:r>
              <a:rPr lang="en-US" altLang="zh-CN" dirty="0"/>
              <a:t>2</a:t>
            </a:r>
            <a:r>
              <a:rPr lang="zh-CN" altLang="zh-CN" dirty="0"/>
              <a:t>）使用</a:t>
            </a:r>
            <a:r>
              <a:rPr lang="en-US" altLang="zh-CN" dirty="0" err="1"/>
              <a:t>Scrapy</a:t>
            </a:r>
            <a:r>
              <a:rPr lang="zh-CN" altLang="zh-CN" dirty="0"/>
              <a:t>获取网络源代码。</a:t>
            </a:r>
          </a:p>
          <a:p>
            <a:r>
              <a:rPr lang="zh-CN" altLang="zh-CN" dirty="0"/>
              <a:t>（</a:t>
            </a:r>
            <a:r>
              <a:rPr lang="en-US" altLang="zh-CN" dirty="0"/>
              <a:t>3</a:t>
            </a:r>
            <a:r>
              <a:rPr lang="zh-CN" altLang="zh-CN" dirty="0"/>
              <a:t>）在</a:t>
            </a:r>
            <a:r>
              <a:rPr lang="en-US" altLang="zh-CN" dirty="0" err="1"/>
              <a:t>Scrapy</a:t>
            </a:r>
            <a:r>
              <a:rPr lang="zh-CN" altLang="zh-CN" dirty="0"/>
              <a:t>中通过</a:t>
            </a:r>
            <a:r>
              <a:rPr lang="en-US" altLang="zh-CN" dirty="0" err="1"/>
              <a:t>XPath</a:t>
            </a:r>
            <a:r>
              <a:rPr lang="zh-CN" altLang="zh-CN" dirty="0"/>
              <a:t>解析数据。</a:t>
            </a:r>
          </a:p>
          <a:p>
            <a:r>
              <a:rPr lang="zh-CN" altLang="zh-CN" dirty="0"/>
              <a:t>（</a:t>
            </a:r>
            <a:r>
              <a:rPr lang="en-US" altLang="zh-CN" dirty="0"/>
              <a:t>4</a:t>
            </a:r>
            <a:r>
              <a:rPr lang="zh-CN" altLang="zh-CN" dirty="0"/>
              <a:t>）在</a:t>
            </a:r>
            <a:r>
              <a:rPr lang="en-US" altLang="zh-CN" dirty="0" err="1"/>
              <a:t>Scrapy</a:t>
            </a:r>
            <a:r>
              <a:rPr lang="zh-CN" altLang="zh-CN" dirty="0"/>
              <a:t>中使用</a:t>
            </a:r>
            <a:r>
              <a:rPr lang="en-US" altLang="zh-CN" dirty="0" err="1"/>
              <a:t>MongoDB</a:t>
            </a:r>
            <a:r>
              <a:rPr lang="zh-CN" altLang="zh-CN" dirty="0"/>
              <a:t>。</a:t>
            </a:r>
          </a:p>
          <a:p>
            <a:r>
              <a:rPr lang="zh-CN" altLang="zh-CN" dirty="0"/>
              <a:t>（</a:t>
            </a:r>
            <a:r>
              <a:rPr lang="en-US" altLang="zh-CN" dirty="0"/>
              <a:t>5</a:t>
            </a:r>
            <a:r>
              <a:rPr lang="zh-CN" altLang="zh-CN" dirty="0"/>
              <a:t>）在</a:t>
            </a:r>
            <a:r>
              <a:rPr lang="en-US" altLang="zh-CN" dirty="0" err="1"/>
              <a:t>Scrapy</a:t>
            </a:r>
            <a:r>
              <a:rPr lang="zh-CN" altLang="zh-CN" dirty="0"/>
              <a:t>中使用</a:t>
            </a:r>
            <a:r>
              <a:rPr lang="en-US" altLang="zh-CN" dirty="0" err="1"/>
              <a:t>Redis</a:t>
            </a:r>
            <a:r>
              <a:rPr lang="zh-CN" altLang="zh-CN" dirty="0"/>
              <a:t>。</a:t>
            </a:r>
          </a:p>
        </p:txBody>
      </p:sp>
      <p:pic>
        <p:nvPicPr>
          <p:cNvPr id="4" name="Picture 2" descr="C:\Program Files\Microsoft Office\MEDIA\CAGCAT10\j018600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58074" y="4375306"/>
            <a:ext cx="1775765" cy="182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508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Image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4502" y="1935511"/>
            <a:ext cx="7902638" cy="376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063000" y="5853719"/>
            <a:ext cx="266816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11-10  </a:t>
            </a:r>
            <a:r>
              <a:rPr lang="zh-CN" altLang="zh-CN" b="1" kern="100" dirty="0">
                <a:latin typeface="Times New Roman" panose="02020603050405020304" pitchFamily="18" charset="0"/>
                <a:ea typeface="方正书宋简体"/>
                <a:cs typeface="Times New Roman" panose="02020603050405020304" pitchFamily="18" charset="0"/>
              </a:rPr>
              <a:t>修改第</a:t>
            </a:r>
            <a:r>
              <a:rPr lang="en-US" altLang="zh-CN" b="1" kern="100" dirty="0">
                <a:latin typeface="Times New Roman" panose="02020603050405020304" pitchFamily="18" charset="0"/>
                <a:ea typeface="方正书宋简体"/>
              </a:rPr>
              <a:t>11</a:t>
            </a:r>
            <a:r>
              <a:rPr lang="zh-CN" altLang="zh-CN" b="1" kern="100" dirty="0">
                <a:latin typeface="Times New Roman" panose="02020603050405020304" pitchFamily="18" charset="0"/>
                <a:ea typeface="方正书宋简体"/>
                <a:cs typeface="Times New Roman" panose="02020603050405020304" pitchFamily="18" charset="0"/>
              </a:rPr>
              <a:t>行内容</a:t>
            </a:r>
            <a:endParaRPr lang="zh-CN" altLang="en-US" b="1" dirty="0"/>
          </a:p>
        </p:txBody>
      </p:sp>
    </p:spTree>
    <p:extLst>
      <p:ext uri="{BB962C8B-B14F-4D97-AF65-F5344CB8AC3E}">
        <p14:creationId xmlns:p14="http://schemas.microsoft.com/office/powerpoint/2010/main" val="26259637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a:t>
            </a:r>
            <a:r>
              <a:rPr lang="zh-CN" altLang="zh-CN" dirty="0" smtClean="0"/>
              <a:t>修改</a:t>
            </a:r>
            <a:r>
              <a:rPr lang="zh-CN" altLang="zh-CN" dirty="0"/>
              <a:t>完成以后，通过</a:t>
            </a:r>
            <a:r>
              <a:rPr lang="en-US" altLang="zh-CN" dirty="0"/>
              <a:t>Windows</a:t>
            </a:r>
            <a:r>
              <a:rPr lang="zh-CN" altLang="zh-CN" dirty="0"/>
              <a:t>或者</a:t>
            </a:r>
            <a:r>
              <a:rPr lang="en-US" altLang="zh-CN" dirty="0"/>
              <a:t>Mac</a:t>
            </a:r>
            <a:r>
              <a:rPr lang="zh-CN" altLang="zh-CN" dirty="0"/>
              <a:t>、</a:t>
            </a:r>
            <a:r>
              <a:rPr lang="en-US" altLang="zh-CN" dirty="0"/>
              <a:t>Linux</a:t>
            </a:r>
            <a:r>
              <a:rPr lang="zh-CN" altLang="zh-CN" dirty="0"/>
              <a:t>的终端进入爬虫的工程根目录，使用以下命令运行爬虫：</a:t>
            </a:r>
          </a:p>
          <a:p>
            <a:r>
              <a:rPr lang="zh-CN" altLang="zh-CN" dirty="0">
                <a:solidFill>
                  <a:srgbClr val="0070C0"/>
                </a:solidFill>
              </a:rPr>
              <a:t>scrapy crawl &lt;爬虫名&gt;</a:t>
            </a:r>
          </a:p>
          <a:p>
            <a:r>
              <a:rPr lang="en-US" altLang="zh-CN" dirty="0" smtClean="0"/>
              <a:t>         </a:t>
            </a:r>
            <a:r>
              <a:rPr lang="zh-CN" altLang="zh-CN" dirty="0" smtClean="0"/>
              <a:t>这里</a:t>
            </a:r>
            <a:r>
              <a:rPr lang="zh-CN" altLang="zh-CN" dirty="0"/>
              <a:t>，启动百度首页爬虫的命令为：</a:t>
            </a:r>
          </a:p>
          <a:p>
            <a:r>
              <a:rPr lang="en-US" altLang="zh-CN" dirty="0" err="1">
                <a:solidFill>
                  <a:srgbClr val="0070C0"/>
                </a:solidFill>
              </a:rPr>
              <a:t>scrapy</a:t>
            </a:r>
            <a:r>
              <a:rPr lang="en-US" altLang="zh-CN" dirty="0">
                <a:solidFill>
                  <a:srgbClr val="0070C0"/>
                </a:solidFill>
              </a:rPr>
              <a:t> crawl example</a:t>
            </a:r>
            <a:endParaRPr lang="zh-CN" altLang="zh-CN" dirty="0">
              <a:solidFill>
                <a:srgbClr val="0070C0"/>
              </a:solidFill>
            </a:endParaRPr>
          </a:p>
          <a:p>
            <a:r>
              <a:rPr lang="en-US" altLang="zh-CN" dirty="0" smtClean="0"/>
              <a:t>         </a:t>
            </a:r>
            <a:r>
              <a:rPr lang="zh-CN" altLang="zh-CN" dirty="0" smtClean="0"/>
              <a:t>需要</a:t>
            </a:r>
            <a:r>
              <a:rPr lang="zh-CN" altLang="zh-CN" dirty="0"/>
              <a:t>特别强调的是，</a:t>
            </a:r>
            <a:r>
              <a:rPr lang="en-US" altLang="zh-CN" dirty="0" err="1"/>
              <a:t>Scrapy</a:t>
            </a:r>
            <a:r>
              <a:rPr lang="zh-CN" altLang="zh-CN" dirty="0"/>
              <a:t>的爬虫绝对不能通过</a:t>
            </a:r>
            <a:r>
              <a:rPr lang="en-US" altLang="zh-CN" dirty="0"/>
              <a:t>Python</a:t>
            </a:r>
            <a:r>
              <a:rPr lang="zh-CN" altLang="zh-CN" dirty="0"/>
              <a:t>直接运行</a:t>
            </a:r>
            <a:r>
              <a:rPr lang="en-US" altLang="zh-CN" dirty="0"/>
              <a:t>example.py</a:t>
            </a:r>
            <a:r>
              <a:rPr lang="zh-CN" altLang="zh-CN" dirty="0"/>
              <a:t>来运行</a:t>
            </a:r>
            <a:r>
              <a:rPr lang="zh-CN" altLang="zh-CN" dirty="0" smtClean="0"/>
              <a:t>。</a:t>
            </a:r>
            <a:endParaRPr lang="zh-CN" altLang="zh-CN" dirty="0"/>
          </a:p>
        </p:txBody>
      </p:sp>
    </p:spTree>
    <p:extLst>
      <p:ext uri="{BB962C8B-B14F-4D97-AF65-F5344CB8AC3E}">
        <p14:creationId xmlns:p14="http://schemas.microsoft.com/office/powerpoint/2010/main" val="375043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8499" y="2096785"/>
            <a:ext cx="5307981" cy="4023360"/>
          </a:xfrm>
        </p:spPr>
        <p:txBody>
          <a:bodyPr/>
          <a:lstStyle/>
          <a:p>
            <a:r>
              <a:rPr lang="en-US" altLang="zh-CN" dirty="0" smtClean="0"/>
              <a:t>         </a:t>
            </a:r>
            <a:r>
              <a:rPr lang="zh-CN" altLang="zh-CN" dirty="0" smtClean="0"/>
              <a:t>上面</a:t>
            </a:r>
            <a:r>
              <a:rPr lang="zh-CN" altLang="zh-CN" dirty="0"/>
              <a:t>的代码运行以后，可以看到并没有百度首页上面的任何文字出现，但是可以在</a:t>
            </a:r>
            <a:r>
              <a:rPr lang="en-US" altLang="zh-CN" dirty="0"/>
              <a:t>CMD</a:t>
            </a:r>
            <a:r>
              <a:rPr lang="zh-CN" altLang="zh-CN" dirty="0"/>
              <a:t>或者终端里面看到图</a:t>
            </a:r>
            <a:r>
              <a:rPr lang="en-US" altLang="zh-CN" dirty="0"/>
              <a:t>11-11</a:t>
            </a:r>
            <a:r>
              <a:rPr lang="zh-CN" altLang="zh-CN" dirty="0"/>
              <a:t>中框住的一些提示。</a:t>
            </a:r>
          </a:p>
          <a:p>
            <a:endParaRPr lang="zh-CN" altLang="en-US" dirty="0"/>
          </a:p>
          <a:p>
            <a:endParaRPr lang="zh-CN" altLang="en-US" dirty="0"/>
          </a:p>
        </p:txBody>
      </p:sp>
      <p:pic>
        <p:nvPicPr>
          <p:cNvPr id="13314" name="Image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2959" y="1884034"/>
            <a:ext cx="5394016" cy="4081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033231" y="5965231"/>
            <a:ext cx="336066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11-11  </a:t>
            </a:r>
            <a:r>
              <a:rPr lang="zh-CN" altLang="zh-CN" b="1" kern="100" dirty="0">
                <a:latin typeface="Times New Roman" panose="02020603050405020304" pitchFamily="18" charset="0"/>
                <a:ea typeface="方正书宋简体"/>
                <a:cs typeface="Times New Roman" panose="02020603050405020304" pitchFamily="18" charset="0"/>
              </a:rPr>
              <a:t>爬虫无法爬取百度首页</a:t>
            </a:r>
            <a:endParaRPr lang="zh-CN" altLang="en-US" b="1" dirty="0"/>
          </a:p>
        </p:txBody>
      </p:sp>
    </p:spTree>
    <p:extLst>
      <p:ext uri="{BB962C8B-B14F-4D97-AF65-F5344CB8AC3E}">
        <p14:creationId xmlns:p14="http://schemas.microsoft.com/office/powerpoint/2010/main" val="4104304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要</a:t>
            </a:r>
            <a:r>
              <a:rPr lang="zh-CN" altLang="zh-CN" dirty="0"/>
              <a:t>让</a:t>
            </a:r>
            <a:r>
              <a:rPr lang="en-US" altLang="zh-CN" dirty="0" err="1"/>
              <a:t>Scrapy</a:t>
            </a:r>
            <a:r>
              <a:rPr lang="zh-CN" altLang="zh-CN" dirty="0"/>
              <a:t>不遵守</a:t>
            </a:r>
            <a:r>
              <a:rPr lang="en-US" altLang="zh-CN" dirty="0"/>
              <a:t>robots.txt</a:t>
            </a:r>
            <a:r>
              <a:rPr lang="zh-CN" altLang="zh-CN" dirty="0"/>
              <a:t>协议，需要修改一个配置。在爬虫的工程文件夹下面找到并打开</a:t>
            </a:r>
            <a:r>
              <a:rPr lang="en-US" altLang="zh-CN" dirty="0"/>
              <a:t>settings.py</a:t>
            </a:r>
            <a:r>
              <a:rPr lang="zh-CN" altLang="zh-CN" dirty="0"/>
              <a:t>文件，可以在里面找到下面的一行代码，如图</a:t>
            </a:r>
            <a:r>
              <a:rPr lang="en-US" altLang="zh-CN" dirty="0"/>
              <a:t>11-12</a:t>
            </a:r>
            <a:r>
              <a:rPr lang="zh-CN" altLang="zh-CN" dirty="0"/>
              <a:t>所示。</a:t>
            </a:r>
          </a:p>
          <a:p>
            <a:r>
              <a:rPr lang="en-US" altLang="zh-CN" dirty="0">
                <a:solidFill>
                  <a:srgbClr val="0070C0"/>
                </a:solidFill>
              </a:rPr>
              <a:t># Obey robots.txt rules</a:t>
            </a:r>
            <a:endParaRPr lang="zh-CN" altLang="zh-CN" dirty="0">
              <a:solidFill>
                <a:srgbClr val="0070C0"/>
              </a:solidFill>
            </a:endParaRPr>
          </a:p>
          <a:p>
            <a:r>
              <a:rPr lang="zh-CN" altLang="zh-CN" dirty="0">
                <a:solidFill>
                  <a:srgbClr val="0070C0"/>
                </a:solidFill>
              </a:rPr>
              <a:t>ROBOTSTXT_OBEY = True</a:t>
            </a:r>
          </a:p>
          <a:p>
            <a:endParaRPr lang="zh-CN" altLang="en-US" dirty="0">
              <a:solidFill>
                <a:srgbClr val="0070C0"/>
              </a:solidFill>
            </a:endParaRPr>
          </a:p>
        </p:txBody>
      </p:sp>
      <p:pic>
        <p:nvPicPr>
          <p:cNvPr id="4" name="Picture 2" descr="C:\Program Files\Microsoft Office\MEDIA\CAGCAT10\j029912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5657" y="4265336"/>
            <a:ext cx="1100023" cy="180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379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Image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1716" y="1873404"/>
            <a:ext cx="5610240" cy="398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927764" y="5954080"/>
            <a:ext cx="409669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11-12  </a:t>
            </a:r>
            <a:r>
              <a:rPr lang="en-US" altLang="zh-CN" b="1" kern="100" dirty="0" err="1">
                <a:latin typeface="Times New Roman" panose="02020603050405020304" pitchFamily="18" charset="0"/>
                <a:ea typeface="方正书宋简体"/>
              </a:rPr>
              <a:t>Scrapy</a:t>
            </a:r>
            <a:r>
              <a:rPr lang="zh-CN" altLang="zh-CN" b="1" kern="100" dirty="0">
                <a:latin typeface="Times New Roman" panose="02020603050405020304" pitchFamily="18" charset="0"/>
                <a:ea typeface="方正书宋简体"/>
                <a:cs typeface="Times New Roman" panose="02020603050405020304" pitchFamily="18" charset="0"/>
              </a:rPr>
              <a:t>默认遵守</a:t>
            </a:r>
            <a:r>
              <a:rPr lang="en-US" altLang="zh-CN" b="1" kern="100" dirty="0">
                <a:latin typeface="Times New Roman" panose="02020603050405020304" pitchFamily="18" charset="0"/>
                <a:ea typeface="方正书宋简体"/>
              </a:rPr>
              <a:t>robots.txt</a:t>
            </a:r>
            <a:r>
              <a:rPr lang="zh-CN" altLang="zh-CN" b="1" kern="100" dirty="0">
                <a:latin typeface="Times New Roman" panose="02020603050405020304" pitchFamily="18" charset="0"/>
                <a:ea typeface="方正书宋简体"/>
                <a:cs typeface="Times New Roman" panose="02020603050405020304" pitchFamily="18" charset="0"/>
              </a:rPr>
              <a:t>协议</a:t>
            </a:r>
            <a:endParaRPr lang="zh-CN" altLang="en-US" b="1" dirty="0"/>
          </a:p>
        </p:txBody>
      </p:sp>
    </p:spTree>
    <p:extLst>
      <p:ext uri="{BB962C8B-B14F-4D97-AF65-F5344CB8AC3E}">
        <p14:creationId xmlns:p14="http://schemas.microsoft.com/office/powerpoint/2010/main" val="1819549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8142" y="1845734"/>
            <a:ext cx="6675120" cy="4023360"/>
          </a:xfrm>
        </p:spPr>
        <p:txBody>
          <a:bodyPr/>
          <a:lstStyle/>
          <a:p>
            <a:r>
              <a:rPr lang="en-US" altLang="zh-CN" dirty="0" smtClean="0"/>
              <a:t>         </a:t>
            </a:r>
            <a:r>
              <a:rPr lang="zh-CN" altLang="zh-CN" dirty="0" smtClean="0"/>
              <a:t>将</a:t>
            </a:r>
            <a:r>
              <a:rPr lang="en-US" altLang="zh-CN" dirty="0"/>
              <a:t>True</a:t>
            </a:r>
            <a:r>
              <a:rPr lang="zh-CN" altLang="zh-CN" dirty="0"/>
              <a:t>修改为</a:t>
            </a:r>
            <a:r>
              <a:rPr lang="en-US" altLang="zh-CN" dirty="0"/>
              <a:t>False</a:t>
            </a:r>
            <a:r>
              <a:rPr lang="zh-CN" altLang="zh-CN" dirty="0"/>
              <a:t>：</a:t>
            </a:r>
          </a:p>
          <a:p>
            <a:r>
              <a:rPr lang="en-US" altLang="zh-CN" dirty="0">
                <a:solidFill>
                  <a:srgbClr val="0070C0"/>
                </a:solidFill>
              </a:rPr>
              <a:t># Obey robots.txt rules</a:t>
            </a:r>
            <a:endParaRPr lang="zh-CN" altLang="zh-CN" dirty="0">
              <a:solidFill>
                <a:srgbClr val="0070C0"/>
              </a:solidFill>
            </a:endParaRPr>
          </a:p>
          <a:p>
            <a:r>
              <a:rPr lang="en-US" altLang="zh-CN" dirty="0">
                <a:solidFill>
                  <a:srgbClr val="0070C0"/>
                </a:solidFill>
              </a:rPr>
              <a:t>ROBOTSTXT_OBEY = False</a:t>
            </a:r>
            <a:endParaRPr lang="zh-CN" altLang="zh-CN" dirty="0">
              <a:solidFill>
                <a:srgbClr val="0070C0"/>
              </a:solidFill>
            </a:endParaRPr>
          </a:p>
          <a:p>
            <a:r>
              <a:rPr lang="en-US" altLang="zh-CN" dirty="0" smtClean="0"/>
              <a:t>         </a:t>
            </a:r>
            <a:r>
              <a:rPr lang="zh-CN" altLang="zh-CN" dirty="0" smtClean="0"/>
              <a:t>再</a:t>
            </a:r>
            <a:r>
              <a:rPr lang="zh-CN" altLang="zh-CN" dirty="0"/>
              <a:t>一次运行爬虫，可以正常获取到百度的首页，如图</a:t>
            </a:r>
            <a:r>
              <a:rPr lang="en-US" altLang="zh-CN" dirty="0"/>
              <a:t>11-13</a:t>
            </a:r>
            <a:r>
              <a:rPr lang="zh-CN" altLang="zh-CN" dirty="0"/>
              <a:t>所示。</a:t>
            </a:r>
          </a:p>
          <a:p>
            <a:endParaRPr lang="zh-CN" altLang="en-US" dirty="0"/>
          </a:p>
        </p:txBody>
      </p:sp>
      <p:pic>
        <p:nvPicPr>
          <p:cNvPr id="15362" name="Image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8226" y="1903266"/>
            <a:ext cx="4224099" cy="390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911606" y="5937607"/>
            <a:ext cx="526368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11-13  </a:t>
            </a:r>
            <a:r>
              <a:rPr lang="zh-CN" altLang="zh-CN" b="1" kern="100" dirty="0">
                <a:latin typeface="Times New Roman" panose="02020603050405020304" pitchFamily="18" charset="0"/>
                <a:ea typeface="方正书宋简体"/>
                <a:cs typeface="Times New Roman" panose="02020603050405020304" pitchFamily="18" charset="0"/>
              </a:rPr>
              <a:t>不遵守</a:t>
            </a:r>
            <a:r>
              <a:rPr lang="en-US" altLang="zh-CN" b="1" kern="100" dirty="0">
                <a:latin typeface="Times New Roman" panose="02020603050405020304" pitchFamily="18" charset="0"/>
                <a:ea typeface="方正书宋简体"/>
              </a:rPr>
              <a:t>robots.txt</a:t>
            </a:r>
            <a:r>
              <a:rPr lang="zh-CN" altLang="zh-CN" b="1" kern="100" dirty="0">
                <a:latin typeface="Times New Roman" panose="02020603050405020304" pitchFamily="18" charset="0"/>
                <a:ea typeface="方正书宋简体"/>
                <a:cs typeface="Times New Roman" panose="02020603050405020304" pitchFamily="18" charset="0"/>
              </a:rPr>
              <a:t>可以获取百度首页源代码</a:t>
            </a:r>
            <a:endParaRPr lang="zh-CN" altLang="en-US" b="1" dirty="0"/>
          </a:p>
        </p:txBody>
      </p:sp>
    </p:spTree>
    <p:extLst>
      <p:ext uri="{BB962C8B-B14F-4D97-AF65-F5344CB8AC3E}">
        <p14:creationId xmlns:p14="http://schemas.microsoft.com/office/powerpoint/2010/main" val="1109936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3"/>
            <a:ext cx="10355022" cy="4856150"/>
          </a:xfrm>
        </p:spPr>
        <p:txBody>
          <a:bodyPr>
            <a:normAutofit/>
          </a:bodyPr>
          <a:lstStyle/>
          <a:p>
            <a:r>
              <a:rPr lang="en-US" altLang="zh-CN" dirty="0" smtClean="0"/>
              <a:t>          </a:t>
            </a:r>
            <a:r>
              <a:rPr lang="en-US" altLang="zh-CN" dirty="0" err="1" smtClean="0"/>
              <a:t>Scrapy</a:t>
            </a:r>
            <a:r>
              <a:rPr lang="zh-CN" altLang="zh-CN" dirty="0"/>
              <a:t>的爬虫与普通的</a:t>
            </a:r>
            <a:r>
              <a:rPr lang="en-US" altLang="zh-CN" dirty="0"/>
              <a:t>Python</a:t>
            </a:r>
            <a:r>
              <a:rPr lang="zh-CN" altLang="zh-CN" dirty="0"/>
              <a:t>文件或者前面章节中讲到的普通爬虫的不同之处在于，</a:t>
            </a:r>
            <a:r>
              <a:rPr lang="en-US" altLang="zh-CN" dirty="0" err="1"/>
              <a:t>Scrapy</a:t>
            </a:r>
            <a:r>
              <a:rPr lang="zh-CN" altLang="zh-CN" dirty="0"/>
              <a:t>的爬虫需要在</a:t>
            </a:r>
            <a:r>
              <a:rPr lang="en-US" altLang="zh-CN" dirty="0"/>
              <a:t>CMD</a:t>
            </a:r>
            <a:r>
              <a:rPr lang="zh-CN" altLang="zh-CN" dirty="0"/>
              <a:t>或者终端中输入命令来运行，不能直接运行</a:t>
            </a:r>
            <a:r>
              <a:rPr lang="en-US" altLang="zh-CN" dirty="0"/>
              <a:t>spiders</a:t>
            </a:r>
            <a:r>
              <a:rPr lang="zh-CN" altLang="zh-CN" dirty="0"/>
              <a:t>文件夹下面的爬虫文件</a:t>
            </a:r>
            <a:r>
              <a:rPr lang="zh-CN" altLang="zh-CN" dirty="0" smtClean="0"/>
              <a:t>。</a:t>
            </a:r>
            <a:endParaRPr lang="en-US" altLang="zh-CN" dirty="0" smtClean="0"/>
          </a:p>
          <a:p>
            <a:r>
              <a:rPr lang="en-US" altLang="zh-CN" dirty="0" smtClean="0"/>
              <a:t>         </a:t>
            </a:r>
            <a:r>
              <a:rPr lang="zh-CN" altLang="zh-CN" dirty="0" smtClean="0"/>
              <a:t>那么</a:t>
            </a:r>
            <a:r>
              <a:rPr lang="zh-CN" altLang="zh-CN" dirty="0"/>
              <a:t>如何使用</a:t>
            </a:r>
            <a:r>
              <a:rPr lang="en-US" altLang="zh-CN" dirty="0" err="1"/>
              <a:t>PyCharm</a:t>
            </a:r>
            <a:r>
              <a:rPr lang="zh-CN" altLang="zh-CN" dirty="0"/>
              <a:t>来运行或者调试</a:t>
            </a:r>
            <a:r>
              <a:rPr lang="en-US" altLang="zh-CN" dirty="0" err="1"/>
              <a:t>Scrapy</a:t>
            </a:r>
            <a:r>
              <a:rPr lang="zh-CN" altLang="zh-CN" dirty="0"/>
              <a:t>的爬虫呢？为了实现这个目的，需要创建另外一个</a:t>
            </a:r>
            <a:r>
              <a:rPr lang="en-US" altLang="zh-CN" dirty="0"/>
              <a:t>Python</a:t>
            </a:r>
            <a:r>
              <a:rPr lang="zh-CN" altLang="zh-CN" dirty="0"/>
              <a:t>文件。文件名可以取任意合法的文件名。这里以“</a:t>
            </a:r>
            <a:r>
              <a:rPr lang="en-US" altLang="zh-CN" dirty="0"/>
              <a:t>main.py</a:t>
            </a:r>
            <a:r>
              <a:rPr lang="zh-CN" altLang="zh-CN" dirty="0"/>
              <a:t>”为例。</a:t>
            </a:r>
          </a:p>
          <a:p>
            <a:r>
              <a:rPr lang="en-US" altLang="zh-CN" dirty="0" smtClean="0"/>
              <a:t>         main.py</a:t>
            </a:r>
            <a:r>
              <a:rPr lang="zh-CN" altLang="zh-CN" dirty="0"/>
              <a:t>文件内容如下：</a:t>
            </a:r>
          </a:p>
          <a:p>
            <a:r>
              <a:rPr lang="zh-CN" altLang="zh-CN" dirty="0">
                <a:solidFill>
                  <a:srgbClr val="0070C0"/>
                </a:solidFill>
              </a:rPr>
              <a:t>from scrapy import cmdline</a:t>
            </a:r>
          </a:p>
          <a:p>
            <a:r>
              <a:rPr lang="zh-CN" altLang="zh-CN" dirty="0">
                <a:solidFill>
                  <a:srgbClr val="0070C0"/>
                </a:solidFill>
              </a:rPr>
              <a:t>cmdline.execute("scrapy crawl example".split</a:t>
            </a:r>
            <a:r>
              <a:rPr lang="zh-CN" altLang="zh-CN" dirty="0" smtClean="0">
                <a:solidFill>
                  <a:srgbClr val="0070C0"/>
                </a:solidFill>
              </a:rPr>
              <a:t>())</a:t>
            </a:r>
            <a:endParaRPr lang="zh-CN" altLang="zh-CN" dirty="0">
              <a:solidFill>
                <a:srgbClr val="0070C0"/>
              </a:solidFill>
            </a:endParaRPr>
          </a:p>
        </p:txBody>
      </p:sp>
    </p:spTree>
    <p:extLst>
      <p:ext uri="{BB962C8B-B14F-4D97-AF65-F5344CB8AC3E}">
        <p14:creationId xmlns:p14="http://schemas.microsoft.com/office/powerpoint/2010/main" val="3239457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a:t>将</a:t>
            </a:r>
            <a:r>
              <a:rPr lang="en-US" altLang="zh-CN" dirty="0"/>
              <a:t>main.py</a:t>
            </a:r>
            <a:r>
              <a:rPr lang="zh-CN" altLang="zh-CN" dirty="0"/>
              <a:t>文件放在工程的根目录下，如图</a:t>
            </a:r>
            <a:r>
              <a:rPr lang="en-US" altLang="zh-CN" dirty="0"/>
              <a:t>11-14</a:t>
            </a:r>
            <a:r>
              <a:rPr lang="zh-CN" altLang="zh-CN" dirty="0"/>
              <a:t>所示。</a:t>
            </a:r>
          </a:p>
          <a:p>
            <a:endParaRPr lang="zh-CN" altLang="en-US" dirty="0"/>
          </a:p>
        </p:txBody>
      </p:sp>
      <p:pic>
        <p:nvPicPr>
          <p:cNvPr id="16386" name="Image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36307" y="2467594"/>
            <a:ext cx="6117276" cy="340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066749" y="5977468"/>
            <a:ext cx="418422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11-14  </a:t>
            </a:r>
            <a:r>
              <a:rPr lang="zh-CN" altLang="zh-CN" b="1" kern="100" dirty="0">
                <a:latin typeface="Times New Roman" panose="02020603050405020304" pitchFamily="18" charset="0"/>
                <a:ea typeface="方正书宋简体"/>
                <a:cs typeface="Times New Roman" panose="02020603050405020304" pitchFamily="18" charset="0"/>
              </a:rPr>
              <a:t>将</a:t>
            </a:r>
            <a:r>
              <a:rPr lang="en-US" altLang="zh-CN" b="1" kern="100" dirty="0">
                <a:latin typeface="Times New Roman" panose="02020603050405020304" pitchFamily="18" charset="0"/>
                <a:ea typeface="方正书宋简体"/>
              </a:rPr>
              <a:t>main.py</a:t>
            </a:r>
            <a:r>
              <a:rPr lang="zh-CN" altLang="zh-CN" b="1" kern="100" dirty="0">
                <a:latin typeface="Times New Roman" panose="02020603050405020304" pitchFamily="18" charset="0"/>
                <a:ea typeface="方正书宋简体"/>
                <a:cs typeface="Times New Roman" panose="02020603050405020304" pitchFamily="18" charset="0"/>
              </a:rPr>
              <a:t>放在工程的根目录下</a:t>
            </a:r>
            <a:endParaRPr lang="zh-CN" altLang="en-US" b="1" dirty="0"/>
          </a:p>
        </p:txBody>
      </p:sp>
    </p:spTree>
    <p:extLst>
      <p:ext uri="{BB962C8B-B14F-4D97-AF65-F5344CB8AC3E}">
        <p14:creationId xmlns:p14="http://schemas.microsoft.com/office/powerpoint/2010/main" val="315917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这样</a:t>
            </a:r>
            <a:r>
              <a:rPr lang="zh-CN" altLang="zh-CN" dirty="0"/>
              <a:t>，</a:t>
            </a:r>
            <a:r>
              <a:rPr lang="en-US" altLang="zh-CN" dirty="0" err="1"/>
              <a:t>PyCharm</a:t>
            </a:r>
            <a:r>
              <a:rPr lang="zh-CN" altLang="zh-CN" dirty="0"/>
              <a:t>可以通过运行</a:t>
            </a:r>
            <a:r>
              <a:rPr lang="en-US" altLang="zh-CN" dirty="0"/>
              <a:t>main.py</a:t>
            </a:r>
            <a:r>
              <a:rPr lang="zh-CN" altLang="zh-CN" dirty="0"/>
              <a:t>来运行</a:t>
            </a:r>
            <a:r>
              <a:rPr lang="en-US" altLang="zh-CN" dirty="0" err="1"/>
              <a:t>Scrapy</a:t>
            </a:r>
            <a:r>
              <a:rPr lang="zh-CN" altLang="zh-CN" dirty="0"/>
              <a:t>的爬虫，如图</a:t>
            </a:r>
            <a:r>
              <a:rPr lang="en-US" altLang="zh-CN" dirty="0"/>
              <a:t>11-15</a:t>
            </a:r>
            <a:r>
              <a:rPr lang="zh-CN" altLang="zh-CN" dirty="0"/>
              <a:t>所示。</a:t>
            </a:r>
          </a:p>
          <a:p>
            <a:endParaRPr lang="zh-CN" altLang="en-US" dirty="0"/>
          </a:p>
        </p:txBody>
      </p:sp>
      <p:pic>
        <p:nvPicPr>
          <p:cNvPr id="17410" name="Image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9426" y="2558369"/>
            <a:ext cx="5282224" cy="331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092397" y="5924848"/>
            <a:ext cx="421628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11-15  </a:t>
            </a:r>
            <a:r>
              <a:rPr lang="zh-CN" altLang="zh-CN" b="1" kern="100" dirty="0">
                <a:latin typeface="Times New Roman" panose="02020603050405020304" pitchFamily="18" charset="0"/>
                <a:ea typeface="方正书宋简体"/>
                <a:cs typeface="Times New Roman" panose="02020603050405020304" pitchFamily="18" charset="0"/>
              </a:rPr>
              <a:t>在</a:t>
            </a:r>
            <a:r>
              <a:rPr lang="en-US" altLang="zh-CN" b="1" kern="100" dirty="0" err="1">
                <a:latin typeface="Times New Roman" panose="02020603050405020304" pitchFamily="18" charset="0"/>
                <a:ea typeface="方正书宋简体"/>
              </a:rPr>
              <a:t>PyCharm</a:t>
            </a:r>
            <a:r>
              <a:rPr lang="zh-CN" altLang="zh-CN" b="1" kern="100" dirty="0">
                <a:latin typeface="Times New Roman" panose="02020603050405020304" pitchFamily="18" charset="0"/>
                <a:ea typeface="方正书宋简体"/>
                <a:cs typeface="Times New Roman" panose="02020603050405020304" pitchFamily="18" charset="0"/>
              </a:rPr>
              <a:t>中配置运行</a:t>
            </a:r>
            <a:r>
              <a:rPr lang="en-US" altLang="zh-CN" b="1" kern="100" dirty="0">
                <a:latin typeface="Times New Roman" panose="02020603050405020304" pitchFamily="18" charset="0"/>
                <a:ea typeface="方正书宋简体"/>
              </a:rPr>
              <a:t>main.py</a:t>
            </a:r>
            <a:endParaRPr lang="zh-CN" altLang="en-US" b="1" dirty="0"/>
          </a:p>
        </p:txBody>
      </p:sp>
    </p:spTree>
    <p:extLst>
      <p:ext uri="{BB962C8B-B14F-4D97-AF65-F5344CB8AC3E}">
        <p14:creationId xmlns:p14="http://schemas.microsoft.com/office/powerpoint/2010/main" val="823297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图</a:t>
            </a:r>
            <a:r>
              <a:rPr lang="en-US" altLang="zh-CN" dirty="0"/>
              <a:t>11-16</a:t>
            </a:r>
            <a:r>
              <a:rPr lang="zh-CN" altLang="zh-CN" dirty="0"/>
              <a:t>为使用</a:t>
            </a:r>
            <a:r>
              <a:rPr lang="en-US" altLang="zh-CN" dirty="0" err="1"/>
              <a:t>PyCharm</a:t>
            </a:r>
            <a:r>
              <a:rPr lang="zh-CN" altLang="zh-CN" dirty="0"/>
              <a:t>运行爬虫的结果。</a:t>
            </a:r>
          </a:p>
          <a:p>
            <a:endParaRPr lang="zh-CN" altLang="en-US" dirty="0"/>
          </a:p>
        </p:txBody>
      </p:sp>
      <p:pic>
        <p:nvPicPr>
          <p:cNvPr id="18434" name="Image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3807" y="2369236"/>
            <a:ext cx="6398250" cy="360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46888" y="5977468"/>
            <a:ext cx="4112088"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11-16  </a:t>
            </a:r>
            <a:r>
              <a:rPr lang="zh-CN" altLang="zh-CN" b="1" kern="100" dirty="0">
                <a:latin typeface="Times New Roman" panose="02020603050405020304" pitchFamily="18" charset="0"/>
                <a:ea typeface="方正书宋简体"/>
                <a:cs typeface="Times New Roman" panose="02020603050405020304" pitchFamily="18" charset="0"/>
              </a:rPr>
              <a:t>在</a:t>
            </a:r>
            <a:r>
              <a:rPr lang="en-US" altLang="zh-CN" b="1" kern="100" dirty="0" err="1">
                <a:latin typeface="Times New Roman" panose="02020603050405020304" pitchFamily="18" charset="0"/>
                <a:ea typeface="方正书宋简体"/>
              </a:rPr>
              <a:t>PyCharm</a:t>
            </a:r>
            <a:r>
              <a:rPr lang="zh-CN" altLang="zh-CN" b="1" kern="100" dirty="0">
                <a:latin typeface="Times New Roman" panose="02020603050405020304" pitchFamily="18" charset="0"/>
                <a:ea typeface="方正书宋简体"/>
                <a:cs typeface="Times New Roman" panose="02020603050405020304" pitchFamily="18" charset="0"/>
              </a:rPr>
              <a:t>中运行爬虫的结果</a:t>
            </a:r>
            <a:endParaRPr lang="zh-CN" altLang="en-US" b="1" dirty="0"/>
          </a:p>
        </p:txBody>
      </p:sp>
    </p:spTree>
    <p:extLst>
      <p:ext uri="{BB962C8B-B14F-4D97-AF65-F5344CB8AC3E}">
        <p14:creationId xmlns:p14="http://schemas.microsoft.com/office/powerpoint/2010/main" val="2635772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
                <a:solidFill>
                  <a:srgbClr val="0070C0"/>
                </a:solidFill>
                <a:latin typeface="华文行楷" panose="02010800040101010101" pitchFamily="2" charset="-122"/>
                <a:ea typeface="华文行楷" panose="02010800040101010101" pitchFamily="2" charset="-122"/>
                <a:cs typeface="+mn-cs"/>
              </a:rPr>
              <a:t>11.1  </a:t>
            </a:r>
            <a:r>
              <a:rPr lang="en-US" altLang="zh-CN" sz="4000" dirty="0" err="1" bmk="">
                <a:solidFill>
                  <a:srgbClr val="0070C0"/>
                </a:solidFill>
                <a:latin typeface="华文行楷" panose="02010800040101010101" pitchFamily="2" charset="-122"/>
                <a:ea typeface="华文行楷" panose="02010800040101010101" pitchFamily="2" charset="-122"/>
                <a:cs typeface="+mn-cs"/>
              </a:rPr>
              <a:t>Scrapy</a:t>
            </a:r>
            <a:r>
              <a:rPr lang="zh-CN" altLang="en-US" sz="4000" dirty="0" bmk="">
                <a:solidFill>
                  <a:srgbClr val="0070C0"/>
                </a:solidFill>
                <a:latin typeface="华文行楷" panose="02010800040101010101" pitchFamily="2" charset="-122"/>
                <a:ea typeface="华文行楷" panose="02010800040101010101" pitchFamily="2" charset="-122"/>
                <a:cs typeface="+mn-cs"/>
              </a:rPr>
              <a:t>的</a:t>
            </a:r>
            <a:r>
              <a:rPr lang="zh-CN" altLang="en-US" sz="4000" dirty="0" bmk="">
                <a:solidFill>
                  <a:srgbClr val="0070C0"/>
                </a:solidFill>
                <a:latin typeface="华文行楷" panose="02010800040101010101" pitchFamily="2" charset="-122"/>
                <a:ea typeface="华文行楷" panose="02010800040101010101" pitchFamily="2" charset="-122"/>
                <a:cs typeface="+mn-cs"/>
              </a:rPr>
              <a:t>安装</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4" name="Rectangle 1"/>
          <p:cNvSpPr>
            <a:spLocks noGrp="1" noChangeArrowheads="1"/>
          </p:cNvSpPr>
          <p:nvPr>
            <p:ph idx="1"/>
          </p:nvPr>
        </p:nvSpPr>
        <p:spPr bwMode="auto">
          <a:xfrm>
            <a:off x="926666" y="2098413"/>
            <a:ext cx="1039962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Scrapy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是基于</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的分布式爬虫框架。使用它可以非常方便地实现分布式爬虫</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a:cs typeface="Times New Roman" panose="02020603050405020304" pitchFamily="18" charset="0"/>
              </a:rPr>
              <a:t> </a:t>
            </a:r>
            <a:r>
              <a:rPr lang="en-US" altLang="zh-CN" dirty="0" smtClean="0">
                <a:latin typeface="Times New Roman" panose="02020603050405020304" pitchFamily="18" charset="0"/>
                <a:ea typeface="方正兰亭刊宋简体"/>
                <a:cs typeface="Times New Roman" panose="02020603050405020304" pitchFamily="18" charset="0"/>
              </a:rPr>
              <a:t>     </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Scrapy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高度灵活</a:t>
            </a:r>
            <a:r>
              <a:rPr kumimoji="0" lang="zh-CN" altLang="en-US" i="0" u="none" strike="noStrike" cap="none" normalizeH="0" baseline="0" dirty="0" smtClean="0">
                <a:ln>
                  <a:noFill/>
                </a:ln>
                <a:solidFill>
                  <a:schemeClr val="tx1"/>
                </a:solidFill>
                <a:effectLst/>
                <a:latin typeface="宋体" panose="02010600030101010101" pitchFamily="2" charset="-122"/>
                <a:ea typeface="方正兰亭刊宋简体"/>
                <a:cs typeface="Times New Roman" panose="02020603050405020304" pitchFamily="18" charset="0"/>
              </a:rPr>
              <a:t>，能够实现功能的</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自由拓展，让爬虫可以应对各种网站情况。同时，</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Scrapy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封装了爬虫的</a:t>
            </a:r>
            <a:r>
              <a:rPr kumimoji="0" lang="zh-CN" altLang="en-US" i="0" u="none" strike="noStrike" cap="none" normalizeH="0" baseline="0" dirty="0" smtClean="0">
                <a:ln>
                  <a:noFill/>
                </a:ln>
                <a:solidFill>
                  <a:schemeClr val="tx1"/>
                </a:solidFill>
                <a:effectLst/>
                <a:latin typeface="宋体" panose="02010600030101010101" pitchFamily="2" charset="-122"/>
                <a:ea typeface="方正兰亭刊宋简体"/>
                <a:cs typeface="Times New Roman" panose="02020603050405020304" pitchFamily="18" charset="0"/>
              </a:rPr>
              <a:t>很多</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实现细节，所以可以让开发者把更多的精力放在数据的提取上。</a:t>
            </a:r>
            <a:endParaRPr kumimoji="0" lang="zh-CN" altLang="en-US" i="0" u="none" strike="noStrike" cap="none" normalizeH="0" baseline="0" dirty="0" smtClean="0">
              <a:ln>
                <a:noFill/>
              </a:ln>
              <a:solidFill>
                <a:schemeClr val="tx1"/>
              </a:solidFill>
              <a:effectLst/>
            </a:endParaRPr>
          </a:p>
        </p:txBody>
      </p:sp>
      <p:pic>
        <p:nvPicPr>
          <p:cNvPr id="5" name="Picture 2" descr="C:\Program Files\Microsoft Office\MEDIA\CAGCAT10\j029202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280" y="4434390"/>
            <a:ext cx="1869034" cy="177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455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91440" indent="-91440">
              <a:lnSpc>
                <a:spcPct val="90000"/>
              </a:lnSpc>
              <a:spcBef>
                <a:spcPts val="1200"/>
              </a:spcBef>
              <a:spcAft>
                <a:spcPts val="200"/>
              </a:spcAft>
              <a:buClr>
                <a:schemeClr val="accent1"/>
              </a:buClr>
              <a:buSzPct val="100000"/>
              <a:buFont typeface="Calibri" panose="020F0502020204030204" pitchFamily="34" charset="0"/>
              <a:buChar char=" "/>
            </a:pPr>
            <a:r>
              <a:rPr lang="en-US" altLang="zh-CN" sz="3600" dirty="0" bmk="_Toc500013047">
                <a:solidFill>
                  <a:srgbClr val="7030A0"/>
                </a:solidFill>
                <a:latin typeface="黑体" panose="02010609060101010101" pitchFamily="49" charset="-122"/>
                <a:ea typeface="黑体" panose="02010609060101010101" pitchFamily="49" charset="-122"/>
                <a:cs typeface="+mn-cs"/>
              </a:rPr>
              <a:t>11.2.2  </a:t>
            </a:r>
            <a:r>
              <a:rPr lang="zh-CN" altLang="en-US" sz="3600" dirty="0" bmk="_Toc500013047">
                <a:solidFill>
                  <a:srgbClr val="7030A0"/>
                </a:solidFill>
                <a:latin typeface="黑体" panose="02010609060101010101" pitchFamily="49" charset="-122"/>
                <a:ea typeface="黑体" panose="02010609060101010101" pitchFamily="49" charset="-122"/>
                <a:cs typeface="+mn-cs"/>
              </a:rPr>
              <a:t>在</a:t>
            </a:r>
            <a:r>
              <a:rPr lang="en-US" altLang="zh-CN" sz="3600" dirty="0" err="1" bmk="_Toc500013047">
                <a:solidFill>
                  <a:srgbClr val="7030A0"/>
                </a:solidFill>
                <a:latin typeface="黑体" panose="02010609060101010101" pitchFamily="49" charset="-122"/>
                <a:ea typeface="黑体" panose="02010609060101010101" pitchFamily="49" charset="-122"/>
                <a:cs typeface="+mn-cs"/>
              </a:rPr>
              <a:t>Scrapy</a:t>
            </a:r>
            <a:r>
              <a:rPr lang="zh-CN" altLang="en-US" sz="3600" dirty="0" bmk="_Toc500013047">
                <a:solidFill>
                  <a:srgbClr val="7030A0"/>
                </a:solidFill>
                <a:latin typeface="黑体" panose="02010609060101010101" pitchFamily="49" charset="-122"/>
                <a:ea typeface="黑体" panose="02010609060101010101" pitchFamily="49" charset="-122"/>
                <a:cs typeface="+mn-cs"/>
              </a:rPr>
              <a:t>中使用</a:t>
            </a:r>
            <a:r>
              <a:rPr lang="en-US" altLang="zh-CN" sz="3600" dirty="0" err="1" bmk="_Toc500013047">
                <a:solidFill>
                  <a:srgbClr val="7030A0"/>
                </a:solidFill>
                <a:latin typeface="黑体" panose="02010609060101010101" pitchFamily="49" charset="-122"/>
                <a:ea typeface="黑体" panose="02010609060101010101" pitchFamily="49" charset="-122"/>
                <a:cs typeface="+mn-cs"/>
              </a:rPr>
              <a:t>XPath</a:t>
            </a:r>
            <a:endParaRPr lang="zh-CN" altLang="en-US" sz="3600" dirty="0" bmk="_Toc500013046">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791735" y="2002059"/>
            <a:ext cx="10486607"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由于可以从</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response.body.decode</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中得到网页的源代码，那么就可以使用正则表达式从源代码里面提取出需要的信息。但是如果可以使用</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XPath</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，则效率将会大大提高。好消息是，</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Scrapy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完全支持</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XPath</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endParaRPr lang="en-US" altLang="zh-CN" dirty="0"/>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C00000"/>
                </a:solidFill>
                <a:effectLst/>
                <a:ea typeface="方正兰亭中黑简体"/>
                <a:cs typeface="Times New Roman" panose="02020603050405020304" pitchFamily="18" charset="0"/>
              </a:rPr>
              <a:t>1</a:t>
            </a:r>
            <a:r>
              <a:rPr kumimoji="0" lang="zh-CN" altLang="en-US" i="0" u="none" strike="noStrike" cap="none" normalizeH="0" baseline="0" dirty="0" smtClean="0">
                <a:ln>
                  <a:noFill/>
                </a:ln>
                <a:solidFill>
                  <a:srgbClr val="C00000"/>
                </a:solidFill>
                <a:effectLst/>
                <a:ea typeface="方正兰亭中黑简体"/>
                <a:cs typeface="Times New Roman" panose="02020603050405020304" pitchFamily="18" charset="0"/>
              </a:rPr>
              <a:t>．</a:t>
            </a:r>
            <a:r>
              <a:rPr kumimoji="0" lang="en-US" altLang="zh-CN" i="0" u="none" strike="noStrike" cap="none" normalizeH="0" baseline="0" dirty="0" err="1" smtClean="0">
                <a:ln>
                  <a:noFill/>
                </a:ln>
                <a:solidFill>
                  <a:srgbClr val="C00000"/>
                </a:solidFill>
                <a:effectLst/>
                <a:ea typeface="方正兰亭中黑简体"/>
                <a:cs typeface="Times New Roman" panose="02020603050405020304" pitchFamily="18" charset="0"/>
              </a:rPr>
              <a:t>ScrapyXPath</a:t>
            </a:r>
            <a:r>
              <a:rPr kumimoji="0" lang="zh-CN" altLang="en-US" i="0" u="none" strike="noStrike" cap="none" normalizeH="0" baseline="0" dirty="0" smtClean="0">
                <a:ln>
                  <a:noFill/>
                </a:ln>
                <a:solidFill>
                  <a:srgbClr val="C00000"/>
                </a:solidFill>
                <a:effectLst/>
                <a:ea typeface="方正兰亭中黑简体"/>
                <a:cs typeface="Times New Roman" panose="02020603050405020304" pitchFamily="18" charset="0"/>
              </a:rPr>
              <a:t>语法说明</a:t>
            </a:r>
            <a:endParaRPr kumimoji="0" lang="zh-CN" altLang="en-US" i="0" u="none" strike="noStrike" cap="none" normalizeH="0" baseline="0" dirty="0" smtClean="0">
              <a:ln>
                <a:noFill/>
              </a:ln>
              <a:solidFill>
                <a:srgbClr val="C0000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11</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17</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演示了如何在</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Scrapy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中使用</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XPath</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提取信息。请注意观察写法上和</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lxml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中的</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XPath</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有何不同。</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60381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Image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4733" y="1872592"/>
            <a:ext cx="5959395" cy="412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450123" y="5954077"/>
            <a:ext cx="330898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11-17  </a:t>
            </a:r>
            <a:r>
              <a:rPr lang="zh-CN" altLang="zh-CN" b="1" kern="100" dirty="0">
                <a:latin typeface="Times New Roman" panose="02020603050405020304" pitchFamily="18" charset="0"/>
                <a:ea typeface="方正书宋简体"/>
                <a:cs typeface="Times New Roman" panose="02020603050405020304" pitchFamily="18" charset="0"/>
              </a:rPr>
              <a:t>在</a:t>
            </a:r>
            <a:r>
              <a:rPr lang="en-US" altLang="zh-CN" b="1" kern="100" dirty="0" err="1">
                <a:latin typeface="Times New Roman" panose="02020603050405020304" pitchFamily="18" charset="0"/>
                <a:ea typeface="方正书宋简体"/>
              </a:rPr>
              <a:t>Scrapy</a:t>
            </a:r>
            <a:r>
              <a:rPr lang="zh-CN" altLang="zh-CN" b="1" kern="100" dirty="0">
                <a:latin typeface="Times New Roman" panose="02020603050405020304" pitchFamily="18" charset="0"/>
                <a:ea typeface="方正书宋简体"/>
                <a:cs typeface="Times New Roman" panose="02020603050405020304" pitchFamily="18" charset="0"/>
              </a:rPr>
              <a:t>中使用</a:t>
            </a:r>
            <a:r>
              <a:rPr lang="en-US" altLang="zh-CN" b="1" kern="100" dirty="0" err="1">
                <a:latin typeface="Times New Roman" panose="02020603050405020304" pitchFamily="18" charset="0"/>
                <a:ea typeface="方正书宋简体"/>
              </a:rPr>
              <a:t>XPath</a:t>
            </a:r>
            <a:endParaRPr lang="zh-CN" altLang="en-US" b="1" dirty="0"/>
          </a:p>
        </p:txBody>
      </p:sp>
    </p:spTree>
    <p:extLst>
      <p:ext uri="{BB962C8B-B14F-4D97-AF65-F5344CB8AC3E}">
        <p14:creationId xmlns:p14="http://schemas.microsoft.com/office/powerpoint/2010/main" val="885104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08788" y="1845734"/>
            <a:ext cx="9719405" cy="4023360"/>
          </a:xfrm>
        </p:spPr>
        <p:txBody>
          <a:bodyPr/>
          <a:lstStyle/>
          <a:p>
            <a:r>
              <a:rPr lang="en-US" altLang="zh-CN" dirty="0" smtClean="0"/>
              <a:t>        </a:t>
            </a:r>
            <a:r>
              <a:rPr lang="zh-CN" altLang="zh-CN" dirty="0" smtClean="0"/>
              <a:t>从</a:t>
            </a:r>
            <a:r>
              <a:rPr lang="zh-CN" altLang="zh-CN" dirty="0"/>
              <a:t>图</a:t>
            </a:r>
            <a:r>
              <a:rPr lang="en-US" altLang="zh-CN" dirty="0"/>
              <a:t>11-17</a:t>
            </a:r>
            <a:r>
              <a:rPr lang="zh-CN" altLang="zh-CN" dirty="0"/>
              <a:t>可以看出，</a:t>
            </a:r>
            <a:r>
              <a:rPr lang="en-US" altLang="zh-CN" dirty="0" err="1"/>
              <a:t>Scrapy</a:t>
            </a:r>
            <a:r>
              <a:rPr lang="zh-CN" altLang="zh-CN" dirty="0"/>
              <a:t>与</a:t>
            </a:r>
            <a:r>
              <a:rPr lang="en-US" altLang="zh-CN" dirty="0" err="1"/>
              <a:t>lxml</a:t>
            </a:r>
            <a:r>
              <a:rPr lang="zh-CN" altLang="zh-CN" dirty="0"/>
              <a:t>使用</a:t>
            </a:r>
            <a:r>
              <a:rPr lang="en-US" altLang="zh-CN" dirty="0" err="1"/>
              <a:t>XPath</a:t>
            </a:r>
            <a:r>
              <a:rPr lang="zh-CN" altLang="zh-CN" dirty="0"/>
              <a:t>的唯一不同之处在于，</a:t>
            </a:r>
            <a:r>
              <a:rPr lang="en-US" altLang="zh-CN" dirty="0" err="1"/>
              <a:t>Scrapy</a:t>
            </a:r>
            <a:r>
              <a:rPr lang="zh-CN" altLang="zh-CN" dirty="0"/>
              <a:t>的</a:t>
            </a:r>
            <a:r>
              <a:rPr lang="en-US" altLang="zh-CN" dirty="0" err="1"/>
              <a:t>XPath</a:t>
            </a:r>
            <a:r>
              <a:rPr lang="zh-CN" altLang="zh-CN" dirty="0"/>
              <a:t>语句后面需要用</a:t>
            </a:r>
            <a:r>
              <a:rPr lang="en-US" altLang="zh-CN" dirty="0"/>
              <a:t>.extract()</a:t>
            </a:r>
            <a:r>
              <a:rPr lang="zh-CN" altLang="zh-CN" dirty="0"/>
              <a:t>这个方法。</a:t>
            </a:r>
          </a:p>
          <a:p>
            <a:r>
              <a:rPr lang="en-US" altLang="zh-CN" dirty="0" smtClean="0"/>
              <a:t>       </a:t>
            </a:r>
            <a:r>
              <a:rPr lang="zh-CN" altLang="zh-CN" dirty="0" smtClean="0"/>
              <a:t>“</a:t>
            </a:r>
            <a:r>
              <a:rPr lang="en-US" altLang="zh-CN" dirty="0"/>
              <a:t>extract</a:t>
            </a:r>
            <a:r>
              <a:rPr lang="zh-CN" altLang="zh-CN" dirty="0"/>
              <a:t>”这个单词在英语中有“提取”的意思，</a:t>
            </a:r>
            <a:r>
              <a:rPr lang="zh-CN" altLang="zh-CN" dirty="0" smtClean="0"/>
              <a:t>所以这个</a:t>
            </a:r>
            <a:r>
              <a:rPr lang="en-US" altLang="zh-CN" dirty="0" smtClean="0"/>
              <a:t>.</a:t>
            </a:r>
            <a:r>
              <a:rPr lang="en-US" altLang="zh-CN" dirty="0"/>
              <a:t>extract()</a:t>
            </a:r>
            <a:r>
              <a:rPr lang="zh-CN" altLang="zh-CN" dirty="0"/>
              <a:t>方法的作用正是把获取到的字符串“提取”出来。</a:t>
            </a:r>
            <a:endParaRPr lang="zh-CN" altLang="en-US" dirty="0"/>
          </a:p>
        </p:txBody>
      </p:sp>
      <p:pic>
        <p:nvPicPr>
          <p:cNvPr id="4" name="Picture 2" descr="C:\Program Files\Microsoft Office\MEDIA\CAGCAT10\j019581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06044" y="4313499"/>
            <a:ext cx="1773022" cy="1824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257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在</a:t>
            </a:r>
            <a:r>
              <a:rPr lang="en-US" altLang="zh-CN" dirty="0" err="1"/>
              <a:t>Scrapy</a:t>
            </a:r>
            <a:r>
              <a:rPr lang="zh-CN" altLang="zh-CN" dirty="0"/>
              <a:t>中，如果不使用</a:t>
            </a:r>
            <a:r>
              <a:rPr lang="en-US" altLang="zh-CN" dirty="0"/>
              <a:t>.extract()</a:t>
            </a:r>
            <a:r>
              <a:rPr lang="zh-CN" altLang="zh-CN" dirty="0"/>
              <a:t>方法，那么</a:t>
            </a:r>
            <a:r>
              <a:rPr lang="en-US" altLang="zh-CN" dirty="0" err="1"/>
              <a:t>XPath</a:t>
            </a:r>
            <a:r>
              <a:rPr lang="zh-CN" altLang="zh-CN" dirty="0"/>
              <a:t>获得的结果是保存在一个</a:t>
            </a:r>
            <a:r>
              <a:rPr lang="en-US" altLang="zh-CN" dirty="0" err="1"/>
              <a:t>SelectorList</a:t>
            </a:r>
            <a:r>
              <a:rPr lang="zh-CN" altLang="zh-CN" dirty="0"/>
              <a:t>中的，直到调用了</a:t>
            </a:r>
            <a:r>
              <a:rPr lang="en-US" altLang="zh-CN" dirty="0"/>
              <a:t>.extract()</a:t>
            </a:r>
            <a:r>
              <a:rPr lang="zh-CN" altLang="zh-CN" dirty="0"/>
              <a:t>方法，才会将结果以列表的形式生成出来。</a:t>
            </a:r>
          </a:p>
          <a:p>
            <a:r>
              <a:rPr lang="en-US" altLang="zh-CN" dirty="0" smtClean="0"/>
              <a:t>         </a:t>
            </a:r>
            <a:r>
              <a:rPr lang="zh-CN" altLang="zh-CN" dirty="0" smtClean="0"/>
              <a:t>这个</a:t>
            </a:r>
            <a:r>
              <a:rPr lang="en-US" altLang="zh-CN" dirty="0" err="1"/>
              <a:t>SelectorList</a:t>
            </a:r>
            <a:r>
              <a:rPr lang="zh-CN" altLang="zh-CN" dirty="0"/>
              <a:t>非常有意思，它本身很像一个列表。可以直接使用下标读取里面的每一个元素，也可以像列表一样使用</a:t>
            </a:r>
            <a:r>
              <a:rPr lang="en-US" altLang="zh-CN" dirty="0"/>
              <a:t>for</a:t>
            </a:r>
            <a:r>
              <a:rPr lang="zh-CN" altLang="zh-CN" dirty="0"/>
              <a:t>循环展开，然后对每一个元素使用</a:t>
            </a:r>
            <a:r>
              <a:rPr lang="en-US" altLang="zh-CN" dirty="0"/>
              <a:t>.extract()</a:t>
            </a:r>
            <a:r>
              <a:rPr lang="zh-CN" altLang="zh-CN" dirty="0"/>
              <a:t>方法。同时，又可以先执行</a:t>
            </a:r>
            <a:r>
              <a:rPr lang="en-US" altLang="zh-CN" dirty="0" err="1"/>
              <a:t>SelectorList</a:t>
            </a:r>
            <a:r>
              <a:rPr lang="zh-CN" altLang="zh-CN" dirty="0"/>
              <a:t>的</a:t>
            </a:r>
            <a:r>
              <a:rPr lang="en-US" altLang="zh-CN" dirty="0"/>
              <a:t>.extract()</a:t>
            </a:r>
            <a:r>
              <a:rPr lang="zh-CN" altLang="zh-CN" dirty="0"/>
              <a:t>方法，得到的结果是一个列表，接下来既可以用下标来获取每一个元素，也可以使用</a:t>
            </a:r>
            <a:r>
              <a:rPr lang="en-US" altLang="zh-CN" dirty="0"/>
              <a:t>for</a:t>
            </a:r>
            <a:r>
              <a:rPr lang="zh-CN" altLang="zh-CN" dirty="0"/>
              <a:t>循环展开。如图</a:t>
            </a:r>
            <a:r>
              <a:rPr lang="en-US" altLang="zh-CN" dirty="0"/>
              <a:t>11-18</a:t>
            </a:r>
            <a:r>
              <a:rPr lang="zh-CN" altLang="zh-CN" dirty="0"/>
              <a:t>所示，</a:t>
            </a:r>
            <a:r>
              <a:rPr lang="en-US" altLang="zh-CN" dirty="0"/>
              <a:t>17</a:t>
            </a:r>
            <a:r>
              <a:rPr lang="zh-CN" altLang="zh-CN" dirty="0"/>
              <a:t>行和</a:t>
            </a:r>
            <a:r>
              <a:rPr lang="en-US" altLang="zh-CN" dirty="0"/>
              <a:t>18</a:t>
            </a:r>
            <a:r>
              <a:rPr lang="zh-CN" altLang="zh-CN" dirty="0"/>
              <a:t>行的结果是完全一样的。</a:t>
            </a:r>
          </a:p>
          <a:p>
            <a:endParaRPr lang="zh-CN" altLang="en-US" dirty="0"/>
          </a:p>
        </p:txBody>
      </p:sp>
    </p:spTree>
    <p:extLst>
      <p:ext uri="{BB962C8B-B14F-4D97-AF65-F5344CB8AC3E}">
        <p14:creationId xmlns:p14="http://schemas.microsoft.com/office/powerpoint/2010/main" val="2892596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Image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2424" y="1867705"/>
            <a:ext cx="5762006" cy="3997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478279" y="5864871"/>
            <a:ext cx="336925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11-18  </a:t>
            </a:r>
            <a:r>
              <a:rPr lang="zh-CN" altLang="zh-CN" b="1" kern="100" dirty="0">
                <a:latin typeface="Times New Roman" panose="02020603050405020304" pitchFamily="18" charset="0"/>
                <a:ea typeface="方正书宋简体"/>
                <a:cs typeface="Times New Roman" panose="02020603050405020304" pitchFamily="18" charset="0"/>
              </a:rPr>
              <a:t>第</a:t>
            </a:r>
            <a:r>
              <a:rPr lang="en-US" altLang="zh-CN" b="1" kern="100" dirty="0">
                <a:latin typeface="Times New Roman" panose="02020603050405020304" pitchFamily="18" charset="0"/>
                <a:ea typeface="方正书宋简体"/>
              </a:rPr>
              <a:t>17</a:t>
            </a:r>
            <a:r>
              <a:rPr lang="zh-CN" altLang="zh-CN" b="1" kern="100" dirty="0">
                <a:latin typeface="Times New Roman" panose="02020603050405020304" pitchFamily="18" charset="0"/>
                <a:ea typeface="方正书宋简体"/>
                <a:cs typeface="Times New Roman" panose="02020603050405020304" pitchFamily="18" charset="0"/>
              </a:rPr>
              <a:t>和</a:t>
            </a:r>
            <a:r>
              <a:rPr lang="en-US" altLang="zh-CN" b="1" kern="100" dirty="0">
                <a:latin typeface="Times New Roman" panose="02020603050405020304" pitchFamily="18" charset="0"/>
                <a:ea typeface="方正书宋简体"/>
              </a:rPr>
              <a:t>18</a:t>
            </a:r>
            <a:r>
              <a:rPr lang="zh-CN" altLang="zh-CN" b="1" kern="100" dirty="0">
                <a:latin typeface="Times New Roman" panose="02020603050405020304" pitchFamily="18" charset="0"/>
                <a:ea typeface="方正书宋简体"/>
                <a:cs typeface="Times New Roman" panose="02020603050405020304" pitchFamily="18" charset="0"/>
              </a:rPr>
              <a:t>行的结果相同</a:t>
            </a:r>
            <a:endParaRPr lang="zh-CN" altLang="en-US" b="1" dirty="0"/>
          </a:p>
        </p:txBody>
      </p:sp>
    </p:spTree>
    <p:extLst>
      <p:ext uri="{BB962C8B-B14F-4D97-AF65-F5344CB8AC3E}">
        <p14:creationId xmlns:p14="http://schemas.microsoft.com/office/powerpoint/2010/main" val="1901955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23432"/>
            <a:ext cx="10058400" cy="4023360"/>
          </a:xfrm>
        </p:spPr>
        <p:txBody>
          <a:bodyPr/>
          <a:lstStyle/>
          <a:p>
            <a:r>
              <a:rPr lang="en-US" altLang="zh-CN" dirty="0">
                <a:solidFill>
                  <a:srgbClr val="C00000"/>
                </a:solidFill>
              </a:rPr>
              <a:t>2</a:t>
            </a:r>
            <a:r>
              <a:rPr lang="zh-CN" altLang="zh-CN" dirty="0">
                <a:solidFill>
                  <a:srgbClr val="C00000"/>
                </a:solidFill>
              </a:rPr>
              <a:t>．例</a:t>
            </a:r>
            <a:r>
              <a:rPr lang="en-US" altLang="zh-CN" dirty="0">
                <a:solidFill>
                  <a:srgbClr val="C00000"/>
                </a:solidFill>
              </a:rPr>
              <a:t>11-1</a:t>
            </a:r>
            <a:r>
              <a:rPr lang="zh-CN" altLang="zh-CN" dirty="0">
                <a:solidFill>
                  <a:srgbClr val="C00000"/>
                </a:solidFill>
              </a:rPr>
              <a:t>：在</a:t>
            </a:r>
            <a:r>
              <a:rPr lang="en-US" altLang="zh-CN" dirty="0" err="1">
                <a:solidFill>
                  <a:srgbClr val="C00000"/>
                </a:solidFill>
              </a:rPr>
              <a:t>Scrapy</a:t>
            </a:r>
            <a:r>
              <a:rPr lang="zh-CN" altLang="zh-CN" dirty="0">
                <a:solidFill>
                  <a:srgbClr val="C00000"/>
                </a:solidFill>
              </a:rPr>
              <a:t>中使用</a:t>
            </a:r>
            <a:r>
              <a:rPr lang="en-US" altLang="zh-CN" dirty="0" err="1">
                <a:solidFill>
                  <a:srgbClr val="C00000"/>
                </a:solidFill>
              </a:rPr>
              <a:t>XPath</a:t>
            </a:r>
            <a:r>
              <a:rPr lang="zh-CN" altLang="zh-CN" dirty="0">
                <a:solidFill>
                  <a:srgbClr val="C00000"/>
                </a:solidFill>
              </a:rPr>
              <a:t>提取数据</a:t>
            </a:r>
          </a:p>
          <a:p>
            <a:r>
              <a:rPr lang="en-US" altLang="zh-CN" dirty="0" smtClean="0"/>
              <a:t>        </a:t>
            </a:r>
            <a:r>
              <a:rPr lang="zh-CN" altLang="zh-CN" dirty="0" smtClean="0"/>
              <a:t>这个</a:t>
            </a:r>
            <a:r>
              <a:rPr lang="zh-CN" altLang="zh-CN" dirty="0"/>
              <a:t>页面的地址为</a:t>
            </a:r>
            <a:r>
              <a:rPr lang="en-US" altLang="zh-CN" dirty="0"/>
              <a:t>http://exercise.kingname.info/exercise</a:t>
            </a:r>
            <a:r>
              <a:rPr lang="en-US" altLang="zh-CN" dirty="0" smtClean="0"/>
              <a:t>_ xpath_1.html</a:t>
            </a:r>
            <a:r>
              <a:rPr lang="zh-CN" altLang="zh-CN" dirty="0"/>
              <a:t>。</a:t>
            </a:r>
          </a:p>
          <a:p>
            <a:r>
              <a:rPr lang="en-US" altLang="zh-CN" dirty="0" smtClean="0"/>
              <a:t>        </a:t>
            </a:r>
            <a:r>
              <a:rPr lang="zh-CN" altLang="zh-CN" dirty="0" smtClean="0"/>
              <a:t>在</a:t>
            </a:r>
            <a:r>
              <a:rPr lang="zh-CN" altLang="zh-CN" dirty="0"/>
              <a:t>浏览器中打开以后的效果如图</a:t>
            </a:r>
            <a:r>
              <a:rPr lang="en-US" altLang="zh-CN" dirty="0"/>
              <a:t>11-19</a:t>
            </a:r>
            <a:r>
              <a:rPr lang="zh-CN" altLang="zh-CN" dirty="0"/>
              <a:t>所示。</a:t>
            </a:r>
          </a:p>
          <a:p>
            <a:endParaRPr lang="zh-CN" altLang="en-US" dirty="0"/>
          </a:p>
        </p:txBody>
      </p:sp>
      <p:pic>
        <p:nvPicPr>
          <p:cNvPr id="22530" name="图片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3400" y="3766721"/>
            <a:ext cx="4607869" cy="2296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82968" y="6063619"/>
            <a:ext cx="356873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11-19  </a:t>
            </a:r>
            <a:r>
              <a:rPr lang="zh-CN" altLang="zh-CN" b="1" kern="100" dirty="0">
                <a:latin typeface="Times New Roman" panose="02020603050405020304" pitchFamily="18" charset="0"/>
                <a:ea typeface="方正书宋简体"/>
                <a:cs typeface="Times New Roman" panose="02020603050405020304" pitchFamily="18" charset="0"/>
              </a:rPr>
              <a:t>例</a:t>
            </a:r>
            <a:r>
              <a:rPr lang="en-US" altLang="zh-CN" b="1" kern="100" dirty="0">
                <a:latin typeface="Times New Roman" panose="02020603050405020304" pitchFamily="18" charset="0"/>
                <a:ea typeface="方正书宋简体"/>
              </a:rPr>
              <a:t>11-1</a:t>
            </a:r>
            <a:r>
              <a:rPr lang="zh-CN" altLang="zh-CN" b="1" kern="100" dirty="0">
                <a:latin typeface="Times New Roman" panose="02020603050405020304" pitchFamily="18" charset="0"/>
                <a:ea typeface="方正书宋简体"/>
                <a:cs typeface="Times New Roman" panose="02020603050405020304" pitchFamily="18" charset="0"/>
              </a:rPr>
              <a:t>的</a:t>
            </a:r>
            <a:r>
              <a:rPr lang="en-US" altLang="zh-CN" b="1" kern="100" dirty="0">
                <a:latin typeface="Times New Roman" panose="02020603050405020304" pitchFamily="18" charset="0"/>
                <a:ea typeface="方正书宋简体"/>
              </a:rPr>
              <a:t>HTML</a:t>
            </a:r>
            <a:r>
              <a:rPr lang="zh-CN" altLang="zh-CN" b="1" kern="100" dirty="0">
                <a:latin typeface="Times New Roman" panose="02020603050405020304" pitchFamily="18" charset="0"/>
                <a:ea typeface="方正书宋简体"/>
                <a:cs typeface="Times New Roman" panose="02020603050405020304" pitchFamily="18" charset="0"/>
              </a:rPr>
              <a:t>运行效果</a:t>
            </a:r>
            <a:endParaRPr lang="zh-CN" altLang="en-US" b="1" dirty="0"/>
          </a:p>
        </p:txBody>
      </p:sp>
    </p:spTree>
    <p:extLst>
      <p:ext uri="{BB962C8B-B14F-4D97-AF65-F5344CB8AC3E}">
        <p14:creationId xmlns:p14="http://schemas.microsoft.com/office/powerpoint/2010/main" val="1404721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要</a:t>
            </a:r>
            <a:r>
              <a:rPr lang="zh-CN" altLang="zh-CN" dirty="0"/>
              <a:t>从上面这一段</a:t>
            </a:r>
            <a:r>
              <a:rPr lang="en-US" altLang="zh-CN" dirty="0"/>
              <a:t>HTML</a:t>
            </a:r>
            <a:r>
              <a:rPr lang="zh-CN" altLang="zh-CN" dirty="0"/>
              <a:t>代码中获取</a:t>
            </a:r>
            <a:r>
              <a:rPr lang="en-US" altLang="zh-CN" dirty="0"/>
              <a:t>3</a:t>
            </a:r>
            <a:r>
              <a:rPr lang="zh-CN" altLang="zh-CN" dirty="0"/>
              <a:t>个商品的名称对应的价格，关键代码只有两行：</a:t>
            </a:r>
          </a:p>
          <a:p>
            <a:r>
              <a:rPr lang="en-US" altLang="zh-CN" dirty="0" err="1">
                <a:solidFill>
                  <a:srgbClr val="0070C0"/>
                </a:solidFill>
              </a:rPr>
              <a:t>name_list</a:t>
            </a:r>
            <a:r>
              <a:rPr lang="en-US" altLang="zh-CN" dirty="0">
                <a:solidFill>
                  <a:srgbClr val="0070C0"/>
                </a:solidFill>
              </a:rPr>
              <a:t> = </a:t>
            </a:r>
            <a:r>
              <a:rPr lang="en-US" altLang="zh-CN" dirty="0" err="1">
                <a:solidFill>
                  <a:srgbClr val="0070C0"/>
                </a:solidFill>
              </a:rPr>
              <a:t>response.xpath</a:t>
            </a:r>
            <a:r>
              <a:rPr lang="en-US" altLang="zh-CN" dirty="0">
                <a:solidFill>
                  <a:srgbClr val="0070C0"/>
                </a:solidFill>
              </a:rPr>
              <a:t>('//div[@class="name"]/text()').extract()</a:t>
            </a:r>
            <a:endParaRPr lang="zh-CN" altLang="zh-CN" dirty="0">
              <a:solidFill>
                <a:srgbClr val="0070C0"/>
              </a:solidFill>
            </a:endParaRPr>
          </a:p>
          <a:p>
            <a:r>
              <a:rPr lang="en-US" altLang="zh-CN" dirty="0" err="1">
                <a:solidFill>
                  <a:srgbClr val="0070C0"/>
                </a:solidFill>
              </a:rPr>
              <a:t>price_list</a:t>
            </a:r>
            <a:r>
              <a:rPr lang="en-US" altLang="zh-CN" dirty="0">
                <a:solidFill>
                  <a:srgbClr val="0070C0"/>
                </a:solidFill>
              </a:rPr>
              <a:t> = </a:t>
            </a:r>
            <a:r>
              <a:rPr lang="en-US" altLang="zh-CN" dirty="0" err="1">
                <a:solidFill>
                  <a:srgbClr val="0070C0"/>
                </a:solidFill>
              </a:rPr>
              <a:t>response.xpath</a:t>
            </a:r>
            <a:r>
              <a:rPr lang="en-US" altLang="zh-CN" dirty="0">
                <a:solidFill>
                  <a:srgbClr val="0070C0"/>
                </a:solidFill>
              </a:rPr>
              <a:t>('//div[@class="price"]/text()').extract()</a:t>
            </a:r>
            <a:endParaRPr lang="zh-CN" altLang="zh-CN" dirty="0">
              <a:solidFill>
                <a:srgbClr val="0070C0"/>
              </a:solidFill>
            </a:endParaRPr>
          </a:p>
          <a:p>
            <a:r>
              <a:rPr lang="en-US" altLang="zh-CN" dirty="0" smtClean="0"/>
              <a:t>         </a:t>
            </a:r>
            <a:r>
              <a:rPr lang="zh-CN" altLang="zh-CN" dirty="0" smtClean="0"/>
              <a:t>在</a:t>
            </a:r>
            <a:r>
              <a:rPr lang="en-US" altLang="zh-CN" dirty="0" err="1"/>
              <a:t>Scrapy</a:t>
            </a:r>
            <a:r>
              <a:rPr lang="zh-CN" altLang="zh-CN" dirty="0"/>
              <a:t>中创建一个新的爬虫，命名为</a:t>
            </a:r>
            <a:r>
              <a:rPr lang="en-US" altLang="zh-CN" dirty="0"/>
              <a:t>exercise11_1</a:t>
            </a:r>
            <a:r>
              <a:rPr lang="zh-CN" altLang="zh-CN" dirty="0"/>
              <a:t>，如图</a:t>
            </a:r>
            <a:r>
              <a:rPr lang="en-US" altLang="zh-CN" dirty="0"/>
              <a:t>11-20</a:t>
            </a:r>
            <a:r>
              <a:rPr lang="zh-CN" altLang="zh-CN" dirty="0"/>
              <a:t>所示。</a:t>
            </a:r>
          </a:p>
          <a:p>
            <a:endParaRPr lang="zh-CN" altLang="en-US" dirty="0"/>
          </a:p>
        </p:txBody>
      </p:sp>
    </p:spTree>
    <p:extLst>
      <p:ext uri="{BB962C8B-B14F-4D97-AF65-F5344CB8AC3E}">
        <p14:creationId xmlns:p14="http://schemas.microsoft.com/office/powerpoint/2010/main" val="2050064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Imag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666" y="1876580"/>
            <a:ext cx="6362791" cy="3887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874823" y="5764509"/>
            <a:ext cx="273228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11-20  </a:t>
            </a:r>
            <a:r>
              <a:rPr lang="zh-CN" altLang="zh-CN" b="1" kern="100" dirty="0">
                <a:latin typeface="Times New Roman" panose="02020603050405020304" pitchFamily="18" charset="0"/>
                <a:ea typeface="方正书宋简体"/>
                <a:cs typeface="Times New Roman" panose="02020603050405020304" pitchFamily="18" charset="0"/>
              </a:rPr>
              <a:t>创建</a:t>
            </a:r>
            <a:r>
              <a:rPr lang="en-US" altLang="zh-CN" b="1" kern="100" dirty="0">
                <a:latin typeface="Times New Roman" panose="02020603050405020304" pitchFamily="18" charset="0"/>
                <a:ea typeface="方正书宋简体"/>
              </a:rPr>
              <a:t>exercise11_1</a:t>
            </a:r>
            <a:endParaRPr lang="zh-CN" altLang="en-US" b="1" dirty="0"/>
          </a:p>
        </p:txBody>
      </p:sp>
    </p:spTree>
    <p:extLst>
      <p:ext uri="{BB962C8B-B14F-4D97-AF65-F5344CB8AC3E}">
        <p14:creationId xmlns:p14="http://schemas.microsoft.com/office/powerpoint/2010/main" val="9619326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9663647" cy="4023360"/>
          </a:xfrm>
        </p:spPr>
        <p:txBody>
          <a:bodyPr/>
          <a:lstStyle/>
          <a:p>
            <a:r>
              <a:rPr lang="en-US" altLang="zh-CN" dirty="0" smtClean="0"/>
              <a:t>         </a:t>
            </a:r>
            <a:r>
              <a:rPr lang="zh-CN" altLang="zh-CN" dirty="0" smtClean="0"/>
              <a:t>修改</a:t>
            </a:r>
            <a:r>
              <a:rPr lang="zh-CN" altLang="zh-CN" dirty="0"/>
              <a:t>生成的默认代码，并编写</a:t>
            </a:r>
            <a:r>
              <a:rPr lang="en-US" altLang="zh-CN" dirty="0" err="1"/>
              <a:t>XPath</a:t>
            </a:r>
            <a:r>
              <a:rPr lang="zh-CN" altLang="zh-CN" dirty="0"/>
              <a:t>代码，运行结果如图</a:t>
            </a:r>
            <a:r>
              <a:rPr lang="en-US" altLang="zh-CN" dirty="0"/>
              <a:t>11-21</a:t>
            </a:r>
            <a:r>
              <a:rPr lang="zh-CN" altLang="zh-CN" dirty="0"/>
              <a:t>所示。</a:t>
            </a:r>
          </a:p>
          <a:p>
            <a:endParaRPr lang="zh-CN" altLang="en-US" dirty="0"/>
          </a:p>
        </p:txBody>
      </p:sp>
      <p:pic>
        <p:nvPicPr>
          <p:cNvPr id="24578" name="图片 4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2008" y="2524843"/>
            <a:ext cx="4933641" cy="3344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580800" y="5869094"/>
            <a:ext cx="309135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11-21  </a:t>
            </a:r>
            <a:r>
              <a:rPr lang="zh-CN" altLang="zh-CN" b="1" kern="100" dirty="0">
                <a:latin typeface="Times New Roman" panose="02020603050405020304" pitchFamily="18" charset="0"/>
                <a:ea typeface="方正书宋简体"/>
                <a:cs typeface="Times New Roman" panose="02020603050405020304" pitchFamily="18" charset="0"/>
              </a:rPr>
              <a:t>例</a:t>
            </a:r>
            <a:r>
              <a:rPr lang="en-US" altLang="zh-CN" b="1" kern="100" dirty="0">
                <a:latin typeface="Times New Roman" panose="02020603050405020304" pitchFamily="18" charset="0"/>
                <a:ea typeface="方正书宋简体"/>
              </a:rPr>
              <a:t>11-1</a:t>
            </a:r>
            <a:r>
              <a:rPr lang="zh-CN" altLang="zh-CN" b="1" kern="100" dirty="0">
                <a:latin typeface="Times New Roman" panose="02020603050405020304" pitchFamily="18" charset="0"/>
                <a:ea typeface="方正书宋简体"/>
                <a:cs typeface="Times New Roman" panose="02020603050405020304" pitchFamily="18" charset="0"/>
              </a:rPr>
              <a:t>爬虫运行结果</a:t>
            </a:r>
            <a:endParaRPr lang="zh-CN" altLang="en-US" b="1" dirty="0"/>
          </a:p>
        </p:txBody>
      </p:sp>
    </p:spTree>
    <p:extLst>
      <p:ext uri="{BB962C8B-B14F-4D97-AF65-F5344CB8AC3E}">
        <p14:creationId xmlns:p14="http://schemas.microsoft.com/office/powerpoint/2010/main" val="2439127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021667" y="2051467"/>
            <a:ext cx="102096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需要注意的是，现在的新爬虫名字为“</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exercise11_1”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，所以</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main.py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文件要做相应修改，如图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11</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latin typeface="Arial" panose="020B0604020202020204" pitchFamily="34" charset="0"/>
            </a:endParaRPr>
          </a:p>
        </p:txBody>
      </p:sp>
      <p:pic>
        <p:nvPicPr>
          <p:cNvPr id="25602" name="Image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0421" y="3039633"/>
            <a:ext cx="5526242" cy="2880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990078" y="5920626"/>
            <a:ext cx="232473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11-22  </a:t>
            </a:r>
            <a:r>
              <a:rPr lang="zh-CN" altLang="zh-CN" b="1" kern="100" dirty="0">
                <a:latin typeface="Times New Roman" panose="02020603050405020304" pitchFamily="18" charset="0"/>
                <a:ea typeface="方正书宋简体"/>
                <a:cs typeface="Times New Roman" panose="02020603050405020304" pitchFamily="18" charset="0"/>
              </a:rPr>
              <a:t>修改</a:t>
            </a:r>
            <a:r>
              <a:rPr lang="en-US" altLang="zh-CN" b="1" kern="100" dirty="0">
                <a:latin typeface="Times New Roman" panose="02020603050405020304" pitchFamily="18" charset="0"/>
                <a:ea typeface="方正书宋简体"/>
              </a:rPr>
              <a:t>main.py</a:t>
            </a:r>
            <a:endParaRPr lang="zh-CN" altLang="en-US" b="1" dirty="0"/>
          </a:p>
        </p:txBody>
      </p:sp>
    </p:spTree>
    <p:extLst>
      <p:ext uri="{BB962C8B-B14F-4D97-AF65-F5344CB8AC3E}">
        <p14:creationId xmlns:p14="http://schemas.microsoft.com/office/powerpoint/2010/main" val="52281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13042">
                <a:solidFill>
                  <a:srgbClr val="7030A0"/>
                </a:solidFill>
                <a:latin typeface="黑体" panose="02010609060101010101" pitchFamily="49" charset="-122"/>
                <a:ea typeface="黑体" panose="02010609060101010101" pitchFamily="49" charset="-122"/>
                <a:cs typeface="+mn-cs"/>
              </a:rPr>
              <a:t>11.1.1  </a:t>
            </a:r>
            <a:r>
              <a:rPr lang="zh-CN" altLang="en-US" sz="4000" dirty="0" bmk="_Toc500013042">
                <a:solidFill>
                  <a:srgbClr val="7030A0"/>
                </a:solidFill>
                <a:latin typeface="黑体" panose="02010609060101010101" pitchFamily="49" charset="-122"/>
                <a:ea typeface="黑体" panose="02010609060101010101" pitchFamily="49" charset="-122"/>
                <a:cs typeface="+mn-cs"/>
              </a:rPr>
              <a:t>在</a:t>
            </a:r>
            <a:r>
              <a:rPr lang="en-US" altLang="zh-CN" sz="4000" dirty="0" bmk="_Toc500013042">
                <a:solidFill>
                  <a:srgbClr val="7030A0"/>
                </a:solidFill>
                <a:latin typeface="黑体" panose="02010609060101010101" pitchFamily="49" charset="-122"/>
                <a:ea typeface="黑体" panose="02010609060101010101" pitchFamily="49" charset="-122"/>
                <a:cs typeface="+mn-cs"/>
              </a:rPr>
              <a:t>Windows</a:t>
            </a:r>
            <a:r>
              <a:rPr lang="zh-CN" altLang="en-US" sz="4000" dirty="0" bmk="_Toc500013042">
                <a:solidFill>
                  <a:srgbClr val="7030A0"/>
                </a:solidFill>
                <a:latin typeface="黑体" panose="02010609060101010101" pitchFamily="49" charset="-122"/>
                <a:ea typeface="黑体" panose="02010609060101010101" pitchFamily="49" charset="-122"/>
                <a:cs typeface="+mn-cs"/>
              </a:rPr>
              <a:t>下安装</a:t>
            </a:r>
            <a:r>
              <a:rPr lang="en-US" altLang="zh-CN" sz="4000" dirty="0" err="1" bmk="_Toc500013042">
                <a:solidFill>
                  <a:srgbClr val="7030A0"/>
                </a:solidFill>
                <a:latin typeface="黑体" panose="02010609060101010101" pitchFamily="49" charset="-122"/>
                <a:ea typeface="黑体" panose="02010609060101010101" pitchFamily="49" charset="-122"/>
                <a:cs typeface="+mn-cs"/>
              </a:rPr>
              <a:t>Scrapy</a:t>
            </a:r>
            <a:endParaRPr lang="zh-CN" altLang="en-US" sz="4000" dirty="0" bmk="_Toc500189328">
              <a:solidFill>
                <a:srgbClr val="7030A0"/>
              </a:solidFill>
              <a:latin typeface="黑体" panose="02010609060101010101" pitchFamily="49" charset="-122"/>
              <a:ea typeface="黑体" panose="02010609060101010101" pitchFamily="49" charset="-122"/>
              <a:cs typeface="+mn-cs"/>
            </a:endParaRPr>
          </a:p>
        </p:txBody>
      </p:sp>
      <p:sp>
        <p:nvSpPr>
          <p:cNvPr id="3" name="内容占位符 2"/>
          <p:cNvSpPr>
            <a:spLocks noGrp="1"/>
          </p:cNvSpPr>
          <p:nvPr>
            <p:ph idx="1"/>
          </p:nvPr>
        </p:nvSpPr>
        <p:spPr>
          <a:xfrm>
            <a:off x="512955" y="1868036"/>
            <a:ext cx="11452304" cy="4023360"/>
          </a:xfrm>
        </p:spPr>
        <p:txBody>
          <a:bodyPr/>
          <a:lstStyle/>
          <a:p>
            <a:pPr marL="0" lvl="0" indent="228600" eaLnBrk="0" fontAlgn="base" hangingPunct="0">
              <a:lnSpc>
                <a:spcPct val="100000"/>
              </a:lnSpc>
              <a:spcBef>
                <a:spcPct val="0"/>
              </a:spcBef>
              <a:spcAft>
                <a:spcPct val="0"/>
              </a:spcAft>
              <a:buClrTx/>
              <a:buSzTx/>
              <a:buNone/>
            </a:pPr>
            <a:r>
              <a:rPr lang="en-US" altLang="zh-CN" dirty="0" smtClean="0">
                <a:solidFill>
                  <a:schemeClr val="tx1"/>
                </a:solidFill>
                <a:latin typeface="Times New Roman" panose="02020603050405020304" pitchFamily="18" charset="0"/>
                <a:ea typeface="方正兰亭刊宋简体"/>
                <a:cs typeface="Times New Roman" panose="02020603050405020304" pitchFamily="18" charset="0"/>
              </a:rPr>
              <a:t>      Windows</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是目前最主流的操作系统，在日常的使用中，</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Windows</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有着非常好的用户体验</a:t>
            </a: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a:t>
            </a:r>
            <a:endParaRPr lang="en-US" altLang="zh-CN" dirty="0" smtClean="0">
              <a:solidFill>
                <a:schemeClr val="tx1"/>
              </a:solidFill>
              <a:latin typeface="Times New Roman" panose="02020603050405020304" pitchFamily="18" charset="0"/>
              <a:ea typeface="方正兰亭刊宋简体"/>
              <a:cs typeface="Times New Roman" panose="02020603050405020304" pitchFamily="18" charset="0"/>
            </a:endParaRPr>
          </a:p>
          <a:p>
            <a:pPr marL="0" lvl="0" indent="228600" eaLnBrk="0" fontAlgn="base" hangingPunct="0">
              <a:lnSpc>
                <a:spcPct val="100000"/>
              </a:lnSpc>
              <a:spcBef>
                <a:spcPct val="0"/>
              </a:spcBef>
              <a:spcAft>
                <a:spcPct val="0"/>
              </a:spcAft>
              <a:buClrTx/>
              <a:buSzTx/>
              <a:buNone/>
            </a:pP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 </a:t>
            </a:r>
            <a:r>
              <a:rPr lang="en-US" altLang="zh-CN" dirty="0" smtClean="0">
                <a:solidFill>
                  <a:schemeClr val="tx1"/>
                </a:solidFill>
                <a:latin typeface="Times New Roman" panose="02020603050405020304" pitchFamily="18" charset="0"/>
                <a:ea typeface="方正兰亭刊宋简体"/>
                <a:cs typeface="Times New Roman" panose="02020603050405020304" pitchFamily="18" charset="0"/>
              </a:rPr>
              <a:t>     </a:t>
            </a: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不过</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对于程序开发来说，</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Windows</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在某些方面会让工作变得比较麻烦，例如安装</a:t>
            </a:r>
            <a:r>
              <a:rPr lang="en-US" altLang="zh-CN" dirty="0" err="1" smtClean="0">
                <a:solidFill>
                  <a:schemeClr val="tx1"/>
                </a:solidFill>
                <a:latin typeface="Times New Roman" panose="02020603050405020304" pitchFamily="18" charset="0"/>
                <a:ea typeface="方正兰亭刊宋简体"/>
                <a:cs typeface="Times New Roman" panose="02020603050405020304" pitchFamily="18" charset="0"/>
              </a:rPr>
              <a:t>Scrapy</a:t>
            </a: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a:t>
            </a:r>
            <a:r>
              <a:rPr lang="en-US" altLang="zh-CN" dirty="0" smtClean="0">
                <a:solidFill>
                  <a:schemeClr val="tx1"/>
                </a:solidFill>
                <a:latin typeface="Times New Roman" panose="02020603050405020304" pitchFamily="18" charset="0"/>
                <a:ea typeface="方正兰亭刊宋简体"/>
                <a:cs typeface="Times New Roman" panose="02020603050405020304" pitchFamily="18" charset="0"/>
              </a:rPr>
              <a:t> </a:t>
            </a:r>
            <a:r>
              <a:rPr lang="en-US" altLang="zh-CN" dirty="0" err="1" smtClean="0">
                <a:solidFill>
                  <a:schemeClr val="tx1"/>
                </a:solidFill>
                <a:latin typeface="Times New Roman" panose="02020603050405020304" pitchFamily="18" charset="0"/>
                <a:ea typeface="方正兰亭刊宋简体"/>
                <a:cs typeface="Times New Roman" panose="02020603050405020304" pitchFamily="18" charset="0"/>
              </a:rPr>
              <a:t>Scrapy</a:t>
            </a: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的官方文档称，由于</a:t>
            </a:r>
            <a:r>
              <a:rPr lang="en-US" altLang="zh-CN" dirty="0" err="1" smtClean="0">
                <a:solidFill>
                  <a:schemeClr val="tx1"/>
                </a:solidFill>
                <a:latin typeface="Times New Roman" panose="02020603050405020304" pitchFamily="18" charset="0"/>
                <a:ea typeface="方正兰亭刊宋简体"/>
                <a:cs typeface="Times New Roman" panose="02020603050405020304" pitchFamily="18" charset="0"/>
              </a:rPr>
              <a:t>Scrapy</a:t>
            </a: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所依赖的一个第三方库</a:t>
            </a:r>
            <a:r>
              <a:rPr lang="en-US" altLang="zh-CN" dirty="0" smtClean="0">
                <a:solidFill>
                  <a:schemeClr val="tx1"/>
                </a:solidFill>
                <a:latin typeface="Times New Roman" panose="02020603050405020304" pitchFamily="18" charset="0"/>
                <a:ea typeface="方正兰亭刊宋简体"/>
                <a:cs typeface="Times New Roman" panose="02020603050405020304" pitchFamily="18" charset="0"/>
              </a:rPr>
              <a:t>Twisted</a:t>
            </a: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不支持</a:t>
            </a:r>
            <a:r>
              <a:rPr lang="en-US" altLang="zh-CN" dirty="0" smtClean="0">
                <a:solidFill>
                  <a:schemeClr val="tx1"/>
                </a:solidFill>
                <a:latin typeface="Times New Roman" panose="02020603050405020304" pitchFamily="18" charset="0"/>
                <a:ea typeface="方正兰亭刊宋简体"/>
                <a:cs typeface="Times New Roman" panose="02020603050405020304" pitchFamily="18" charset="0"/>
              </a:rPr>
              <a:t>Windows</a:t>
            </a: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下面的</a:t>
            </a:r>
            <a:r>
              <a:rPr lang="en-US" altLang="zh-CN" dirty="0" smtClean="0">
                <a:solidFill>
                  <a:schemeClr val="tx1"/>
                </a:solidFill>
                <a:latin typeface="Times New Roman" panose="02020603050405020304" pitchFamily="18" charset="0"/>
                <a:ea typeface="方正兰亭刊宋简体"/>
                <a:cs typeface="Times New Roman" panose="02020603050405020304" pitchFamily="18" charset="0"/>
              </a:rPr>
              <a:t>Python 3</a:t>
            </a: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，所以</a:t>
            </a:r>
            <a:r>
              <a:rPr lang="en-US" altLang="zh-CN" dirty="0" err="1" smtClean="0">
                <a:solidFill>
                  <a:schemeClr val="tx1"/>
                </a:solidFill>
                <a:latin typeface="Times New Roman" panose="02020603050405020304" pitchFamily="18" charset="0"/>
                <a:ea typeface="方正兰亭刊宋简体"/>
                <a:cs typeface="Times New Roman" panose="02020603050405020304" pitchFamily="18" charset="0"/>
              </a:rPr>
              <a:t>Scrapy</a:t>
            </a: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在</a:t>
            </a:r>
            <a:r>
              <a:rPr lang="en-US" altLang="zh-CN" dirty="0" smtClean="0">
                <a:solidFill>
                  <a:schemeClr val="tx1"/>
                </a:solidFill>
                <a:latin typeface="Times New Roman" panose="02020603050405020304" pitchFamily="18" charset="0"/>
                <a:ea typeface="方正兰亭刊宋简体"/>
                <a:cs typeface="Times New Roman" panose="02020603050405020304" pitchFamily="18" charset="0"/>
              </a:rPr>
              <a:t>Windows</a:t>
            </a: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下不支持</a:t>
            </a:r>
            <a:r>
              <a:rPr lang="en-US" altLang="zh-CN" dirty="0" smtClean="0">
                <a:solidFill>
                  <a:schemeClr val="tx1"/>
                </a:solidFill>
                <a:latin typeface="Times New Roman" panose="02020603050405020304" pitchFamily="18" charset="0"/>
                <a:ea typeface="方正兰亭刊宋简体"/>
                <a:cs typeface="Times New Roman" panose="02020603050405020304" pitchFamily="18" charset="0"/>
              </a:rPr>
              <a:t>Python 3</a:t>
            </a: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a:t>
            </a:r>
            <a:endParaRPr lang="zh-CN" altLang="en-US" dirty="0" smtClean="0">
              <a:solidFill>
                <a:schemeClr val="tx1"/>
              </a:solidFill>
            </a:endParaRPr>
          </a:p>
          <a:p>
            <a:endParaRPr lang="zh-CN" altLang="en-US" dirty="0"/>
          </a:p>
        </p:txBody>
      </p:sp>
    </p:spTree>
    <p:extLst>
      <p:ext uri="{BB962C8B-B14F-4D97-AF65-F5344CB8AC3E}">
        <p14:creationId xmlns:p14="http://schemas.microsoft.com/office/powerpoint/2010/main" val="62334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08431" y="1767676"/>
            <a:ext cx="10310418" cy="4023360"/>
          </a:xfrm>
        </p:spPr>
        <p:txBody>
          <a:bodyPr/>
          <a:lstStyle/>
          <a:p>
            <a:r>
              <a:rPr lang="en-US" altLang="zh-CN" dirty="0">
                <a:solidFill>
                  <a:srgbClr val="C00000"/>
                </a:solidFill>
              </a:rPr>
              <a:t>3</a:t>
            </a:r>
            <a:r>
              <a:rPr lang="zh-CN" altLang="zh-CN" dirty="0">
                <a:solidFill>
                  <a:srgbClr val="C00000"/>
                </a:solidFill>
              </a:rPr>
              <a:t>．例</a:t>
            </a:r>
            <a:r>
              <a:rPr lang="en-US" altLang="zh-CN" dirty="0">
                <a:solidFill>
                  <a:srgbClr val="C00000"/>
                </a:solidFill>
              </a:rPr>
              <a:t>11-2</a:t>
            </a:r>
            <a:r>
              <a:rPr lang="zh-CN" altLang="zh-CN" dirty="0">
                <a:solidFill>
                  <a:srgbClr val="C00000"/>
                </a:solidFill>
              </a:rPr>
              <a:t>：在</a:t>
            </a:r>
            <a:r>
              <a:rPr lang="en-US" altLang="zh-CN" dirty="0" err="1">
                <a:solidFill>
                  <a:srgbClr val="C00000"/>
                </a:solidFill>
              </a:rPr>
              <a:t>Scrapy</a:t>
            </a:r>
            <a:r>
              <a:rPr lang="zh-CN" altLang="zh-CN" dirty="0">
                <a:solidFill>
                  <a:srgbClr val="C00000"/>
                </a:solidFill>
              </a:rPr>
              <a:t>中使用先抓大再抓小的</a:t>
            </a:r>
            <a:r>
              <a:rPr lang="zh-CN" altLang="zh-CN" dirty="0" smtClean="0">
                <a:solidFill>
                  <a:srgbClr val="C00000"/>
                </a:solidFill>
              </a:rPr>
              <a:t>技巧</a:t>
            </a:r>
            <a:endParaRPr lang="en-US" altLang="zh-CN" dirty="0" smtClean="0">
              <a:solidFill>
                <a:srgbClr val="C00000"/>
              </a:solidFill>
            </a:endParaRPr>
          </a:p>
          <a:p>
            <a:r>
              <a:rPr lang="en-US" altLang="zh-CN" dirty="0" smtClean="0"/>
              <a:t>         </a:t>
            </a:r>
            <a:r>
              <a:rPr lang="zh-CN" altLang="zh-CN" dirty="0" smtClean="0"/>
              <a:t>这个</a:t>
            </a:r>
            <a:r>
              <a:rPr lang="zh-CN" altLang="zh-CN" dirty="0"/>
              <a:t>页面的</a:t>
            </a:r>
            <a:r>
              <a:rPr lang="zh-CN" altLang="zh-CN" dirty="0" smtClean="0"/>
              <a:t>地址为</a:t>
            </a:r>
            <a:r>
              <a:rPr lang="en-US" altLang="zh-CN" dirty="0" smtClean="0"/>
              <a:t>http</a:t>
            </a:r>
            <a:r>
              <a:rPr lang="en-US" altLang="zh-CN" dirty="0"/>
              <a:t>://</a:t>
            </a:r>
            <a:r>
              <a:rPr lang="en-US" altLang="zh-CN" dirty="0" smtClean="0"/>
              <a:t>exercise.kingname.info/exercise_ xpath_2.html</a:t>
            </a:r>
            <a:r>
              <a:rPr lang="zh-CN" altLang="zh-CN" dirty="0"/>
              <a:t>。</a:t>
            </a:r>
          </a:p>
          <a:p>
            <a:pPr marL="0" indent="0">
              <a:buNone/>
            </a:pPr>
            <a:r>
              <a:rPr lang="en-US" altLang="zh-CN" dirty="0" smtClean="0"/>
              <a:t>          </a:t>
            </a:r>
            <a:r>
              <a:rPr lang="zh-CN" altLang="zh-CN" dirty="0" smtClean="0"/>
              <a:t>在</a:t>
            </a:r>
            <a:r>
              <a:rPr lang="zh-CN" altLang="zh-CN" dirty="0"/>
              <a:t>浏览器中打开以后的结果如图</a:t>
            </a:r>
            <a:r>
              <a:rPr lang="en-US" altLang="zh-CN" dirty="0"/>
              <a:t>11-23</a:t>
            </a:r>
            <a:r>
              <a:rPr lang="zh-CN" altLang="zh-CN" dirty="0"/>
              <a:t>所示。</a:t>
            </a:r>
          </a:p>
          <a:p>
            <a:endParaRPr lang="zh-CN" altLang="en-US" dirty="0"/>
          </a:p>
        </p:txBody>
      </p:sp>
      <p:pic>
        <p:nvPicPr>
          <p:cNvPr id="26626" name="图片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6747" y="3706753"/>
            <a:ext cx="4533784" cy="2280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56295" y="5987534"/>
            <a:ext cx="401468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11-23  </a:t>
            </a:r>
            <a:r>
              <a:rPr lang="zh-CN" altLang="zh-CN" b="1" kern="100" dirty="0">
                <a:latin typeface="Times New Roman" panose="02020603050405020304" pitchFamily="18" charset="0"/>
                <a:ea typeface="方正书宋简体"/>
                <a:cs typeface="Times New Roman" panose="02020603050405020304" pitchFamily="18" charset="0"/>
              </a:rPr>
              <a:t>例</a:t>
            </a:r>
            <a:r>
              <a:rPr lang="en-US" altLang="zh-CN" b="1" kern="100" dirty="0">
                <a:latin typeface="Times New Roman" panose="02020603050405020304" pitchFamily="18" charset="0"/>
                <a:ea typeface="方正书宋简体"/>
              </a:rPr>
              <a:t>11-2</a:t>
            </a:r>
            <a:r>
              <a:rPr lang="zh-CN" altLang="zh-CN" b="1" kern="100" dirty="0">
                <a:latin typeface="Times New Roman" panose="02020603050405020304" pitchFamily="18" charset="0"/>
                <a:ea typeface="方正书宋简体"/>
                <a:cs typeface="Times New Roman" panose="02020603050405020304" pitchFamily="18" charset="0"/>
              </a:rPr>
              <a:t>在浏览器中的运行结果</a:t>
            </a:r>
            <a:endParaRPr lang="zh-CN" altLang="en-US" b="1" dirty="0"/>
          </a:p>
        </p:txBody>
      </p:sp>
    </p:spTree>
    <p:extLst>
      <p:ext uri="{BB962C8B-B14F-4D97-AF65-F5344CB8AC3E}">
        <p14:creationId xmlns:p14="http://schemas.microsoft.com/office/powerpoint/2010/main" val="30789538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2315" y="2030400"/>
            <a:ext cx="5537696" cy="4023360"/>
          </a:xfrm>
        </p:spPr>
        <p:txBody>
          <a:bodyPr/>
          <a:lstStyle/>
          <a:p>
            <a:r>
              <a:rPr lang="en-US" altLang="zh-CN" dirty="0" smtClean="0"/>
              <a:t>         </a:t>
            </a:r>
            <a:r>
              <a:rPr lang="zh-CN" altLang="zh-CN" dirty="0" smtClean="0"/>
              <a:t>例</a:t>
            </a:r>
            <a:r>
              <a:rPr lang="en-US" altLang="zh-CN" dirty="0"/>
              <a:t>11-2</a:t>
            </a:r>
            <a:r>
              <a:rPr lang="zh-CN" altLang="zh-CN" dirty="0"/>
              <a:t>的</a:t>
            </a:r>
            <a:r>
              <a:rPr lang="en-US" altLang="zh-CN" dirty="0"/>
              <a:t>HTML</a:t>
            </a:r>
            <a:r>
              <a:rPr lang="zh-CN" altLang="zh-CN" dirty="0"/>
              <a:t>代码与例</a:t>
            </a:r>
            <a:r>
              <a:rPr lang="en-US" altLang="zh-CN" dirty="0"/>
              <a:t>11-1</a:t>
            </a:r>
            <a:r>
              <a:rPr lang="zh-CN" altLang="zh-CN" dirty="0"/>
              <a:t>的唯一不同之处在于“火箭炮”没有价格。如果依然使用例</a:t>
            </a:r>
            <a:r>
              <a:rPr lang="en-US" altLang="zh-CN" dirty="0"/>
              <a:t>11-1</a:t>
            </a:r>
            <a:r>
              <a:rPr lang="zh-CN" altLang="zh-CN" dirty="0"/>
              <a:t>的爬虫代码，那么不仅“国产电影特效库”的价格错误地对应给了“火箭炮”的价格，而且爬虫还会报错，如图</a:t>
            </a:r>
            <a:r>
              <a:rPr lang="en-US" altLang="zh-CN" dirty="0"/>
              <a:t>11-24</a:t>
            </a:r>
            <a:r>
              <a:rPr lang="zh-CN" altLang="zh-CN" dirty="0"/>
              <a:t>所示。</a:t>
            </a:r>
          </a:p>
          <a:p>
            <a:endParaRPr lang="zh-CN" altLang="en-US" dirty="0"/>
          </a:p>
        </p:txBody>
      </p:sp>
      <p:pic>
        <p:nvPicPr>
          <p:cNvPr id="27650" name="图片 4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8799" y="2157968"/>
            <a:ext cx="5223600" cy="3529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185192" y="5869094"/>
            <a:ext cx="535261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11-24  </a:t>
            </a:r>
            <a:r>
              <a:rPr lang="zh-CN" altLang="zh-CN" b="1" kern="100" dirty="0">
                <a:latin typeface="Times New Roman" panose="02020603050405020304" pitchFamily="18" charset="0"/>
                <a:ea typeface="方正书宋简体"/>
                <a:cs typeface="Times New Roman" panose="02020603050405020304" pitchFamily="18" charset="0"/>
              </a:rPr>
              <a:t>使用例</a:t>
            </a:r>
            <a:r>
              <a:rPr lang="en-US" altLang="zh-CN" b="1" kern="100" dirty="0">
                <a:latin typeface="Times New Roman" panose="02020603050405020304" pitchFamily="18" charset="0"/>
                <a:ea typeface="方正书宋简体"/>
              </a:rPr>
              <a:t>11-1</a:t>
            </a:r>
            <a:r>
              <a:rPr lang="zh-CN" altLang="zh-CN" b="1" kern="100" dirty="0">
                <a:latin typeface="Times New Roman" panose="02020603050405020304" pitchFamily="18" charset="0"/>
                <a:ea typeface="方正书宋简体"/>
                <a:cs typeface="Times New Roman" panose="02020603050405020304" pitchFamily="18" charset="0"/>
              </a:rPr>
              <a:t>的代码爬取例</a:t>
            </a:r>
            <a:r>
              <a:rPr lang="en-US" altLang="zh-CN" b="1" kern="100" dirty="0">
                <a:latin typeface="Times New Roman" panose="02020603050405020304" pitchFamily="18" charset="0"/>
                <a:ea typeface="方正书宋简体"/>
              </a:rPr>
              <a:t>11-2</a:t>
            </a:r>
            <a:r>
              <a:rPr lang="zh-CN" altLang="zh-CN" b="1" kern="100" dirty="0">
                <a:latin typeface="Times New Roman" panose="02020603050405020304" pitchFamily="18" charset="0"/>
                <a:ea typeface="方正书宋简体"/>
                <a:cs typeface="Times New Roman" panose="02020603050405020304" pitchFamily="18" charset="0"/>
              </a:rPr>
              <a:t>的网站会报错</a:t>
            </a:r>
            <a:endParaRPr lang="zh-CN" altLang="en-US" b="1" dirty="0"/>
          </a:p>
        </p:txBody>
      </p:sp>
    </p:spTree>
    <p:extLst>
      <p:ext uri="{BB962C8B-B14F-4D97-AF65-F5344CB8AC3E}">
        <p14:creationId xmlns:p14="http://schemas.microsoft.com/office/powerpoint/2010/main" val="4179391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5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6238" y="1855865"/>
            <a:ext cx="6018484" cy="407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561471" y="6002178"/>
            <a:ext cx="309135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11-25  </a:t>
            </a:r>
            <a:r>
              <a:rPr lang="zh-CN" altLang="zh-CN" b="1" kern="100" dirty="0">
                <a:latin typeface="Times New Roman" panose="02020603050405020304" pitchFamily="18" charset="0"/>
                <a:ea typeface="方正书宋简体"/>
                <a:cs typeface="Times New Roman" panose="02020603050405020304" pitchFamily="18" charset="0"/>
              </a:rPr>
              <a:t>例</a:t>
            </a:r>
            <a:r>
              <a:rPr lang="en-US" altLang="zh-CN" b="1" kern="100" dirty="0">
                <a:latin typeface="Times New Roman" panose="02020603050405020304" pitchFamily="18" charset="0"/>
                <a:ea typeface="方正书宋简体"/>
              </a:rPr>
              <a:t>11-2</a:t>
            </a:r>
            <a:r>
              <a:rPr lang="zh-CN" altLang="zh-CN" b="1" kern="100" dirty="0">
                <a:latin typeface="Times New Roman" panose="02020603050405020304" pitchFamily="18" charset="0"/>
                <a:ea typeface="方正书宋简体"/>
                <a:cs typeface="Times New Roman" panose="02020603050405020304" pitchFamily="18" charset="0"/>
              </a:rPr>
              <a:t>爬虫运行结果</a:t>
            </a:r>
            <a:endParaRPr lang="zh-CN" altLang="en-US" b="1" dirty="0"/>
          </a:p>
        </p:txBody>
      </p:sp>
    </p:spTree>
    <p:extLst>
      <p:ext uri="{BB962C8B-B14F-4D97-AF65-F5344CB8AC3E}">
        <p14:creationId xmlns:p14="http://schemas.microsoft.com/office/powerpoint/2010/main" val="4251608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dirty="0">
                <a:solidFill>
                  <a:srgbClr val="C00000"/>
                </a:solidFill>
              </a:rPr>
              <a:t>4</a:t>
            </a:r>
            <a:r>
              <a:rPr lang="zh-CN" altLang="zh-CN" dirty="0">
                <a:solidFill>
                  <a:srgbClr val="C00000"/>
                </a:solidFill>
              </a:rPr>
              <a:t>．</a:t>
            </a:r>
            <a:r>
              <a:rPr lang="en-US" altLang="zh-CN" dirty="0" err="1">
                <a:solidFill>
                  <a:srgbClr val="C00000"/>
                </a:solidFill>
              </a:rPr>
              <a:t>Scrapy</a:t>
            </a:r>
            <a:r>
              <a:rPr lang="zh-CN" altLang="zh-CN" dirty="0">
                <a:solidFill>
                  <a:srgbClr val="C00000"/>
                </a:solidFill>
              </a:rPr>
              <a:t>的工程结构</a:t>
            </a:r>
          </a:p>
          <a:p>
            <a:r>
              <a:rPr lang="en-US" altLang="zh-CN" dirty="0" smtClean="0"/>
              <a:t>         </a:t>
            </a:r>
            <a:r>
              <a:rPr lang="zh-CN" altLang="zh-CN" dirty="0" smtClean="0"/>
              <a:t>当</a:t>
            </a:r>
            <a:r>
              <a:rPr lang="zh-CN" altLang="zh-CN" dirty="0"/>
              <a:t>一个</a:t>
            </a:r>
            <a:r>
              <a:rPr lang="en-US" altLang="zh-CN" dirty="0" err="1"/>
              <a:t>Scrapy</a:t>
            </a:r>
            <a:r>
              <a:rPr lang="zh-CN" altLang="zh-CN" dirty="0"/>
              <a:t>的工程生成的时候，它下面会生成一些文件和文件夹，例如：</a:t>
            </a:r>
          </a:p>
          <a:p>
            <a:r>
              <a:rPr lang="en-US" altLang="zh-CN" dirty="0" err="1">
                <a:solidFill>
                  <a:srgbClr val="0070C0"/>
                </a:solidFill>
              </a:rPr>
              <a:t>scrapy.cfg</a:t>
            </a:r>
            <a:endParaRPr lang="zh-CN" altLang="zh-CN" dirty="0">
              <a:solidFill>
                <a:srgbClr val="0070C0"/>
              </a:solidFill>
            </a:endParaRPr>
          </a:p>
          <a:p>
            <a:r>
              <a:rPr lang="en-US" altLang="zh-CN" dirty="0">
                <a:solidFill>
                  <a:srgbClr val="0070C0"/>
                </a:solidFill>
              </a:rPr>
              <a:t>tutorial/</a:t>
            </a:r>
            <a:endParaRPr lang="zh-CN" altLang="zh-CN" dirty="0">
              <a:solidFill>
                <a:srgbClr val="0070C0"/>
              </a:solidFill>
            </a:endParaRPr>
          </a:p>
          <a:p>
            <a:r>
              <a:rPr lang="en-US" altLang="zh-CN" dirty="0">
                <a:solidFill>
                  <a:srgbClr val="0070C0"/>
                </a:solidFill>
              </a:rPr>
              <a:t>  __init__.py</a:t>
            </a:r>
            <a:endParaRPr lang="zh-CN" altLang="zh-CN" dirty="0">
              <a:solidFill>
                <a:srgbClr val="0070C0"/>
              </a:solidFill>
            </a:endParaRPr>
          </a:p>
          <a:p>
            <a:r>
              <a:rPr lang="en-US" altLang="zh-CN" dirty="0">
                <a:solidFill>
                  <a:srgbClr val="0070C0"/>
                </a:solidFill>
              </a:rPr>
              <a:t>  items.py</a:t>
            </a:r>
            <a:endParaRPr lang="zh-CN" altLang="zh-CN" dirty="0">
              <a:solidFill>
                <a:srgbClr val="0070C0"/>
              </a:solidFill>
            </a:endParaRPr>
          </a:p>
          <a:p>
            <a:r>
              <a:rPr lang="en-US" altLang="zh-CN" dirty="0">
                <a:solidFill>
                  <a:srgbClr val="0070C0"/>
                </a:solidFill>
              </a:rPr>
              <a:t>  </a:t>
            </a:r>
            <a:endParaRPr lang="zh-CN" altLang="en-US" dirty="0">
              <a:solidFill>
                <a:srgbClr val="0070C0"/>
              </a:solidFill>
            </a:endParaRPr>
          </a:p>
        </p:txBody>
      </p:sp>
      <p:sp>
        <p:nvSpPr>
          <p:cNvPr id="4" name="椭圆 3"/>
          <p:cNvSpPr/>
          <p:nvPr/>
        </p:nvSpPr>
        <p:spPr>
          <a:xfrm>
            <a:off x="7772400" y="3055434"/>
            <a:ext cx="3133494" cy="3111190"/>
          </a:xfrm>
          <a:prstGeom prst="ellipse">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700057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47532" y="1912641"/>
            <a:ext cx="7185845" cy="4023360"/>
          </a:xfrm>
        </p:spPr>
        <p:txBody>
          <a:bodyPr/>
          <a:lstStyle/>
          <a:p>
            <a:r>
              <a:rPr lang="en-US" altLang="zh-CN" dirty="0">
                <a:solidFill>
                  <a:srgbClr val="0070C0"/>
                </a:solidFill>
              </a:rPr>
              <a:t>pipelines.py</a:t>
            </a:r>
            <a:endParaRPr lang="zh-CN" altLang="zh-CN" dirty="0">
              <a:solidFill>
                <a:srgbClr val="0070C0"/>
              </a:solidFill>
            </a:endParaRPr>
          </a:p>
          <a:p>
            <a:r>
              <a:rPr lang="en-US" altLang="zh-CN" dirty="0">
                <a:solidFill>
                  <a:srgbClr val="0070C0"/>
                </a:solidFill>
              </a:rPr>
              <a:t>  settings.py</a:t>
            </a:r>
            <a:endParaRPr lang="zh-CN" altLang="zh-CN" dirty="0">
              <a:solidFill>
                <a:srgbClr val="0070C0"/>
              </a:solidFill>
            </a:endParaRPr>
          </a:p>
          <a:p>
            <a:r>
              <a:rPr lang="en-US" altLang="zh-CN" dirty="0">
                <a:solidFill>
                  <a:srgbClr val="0070C0"/>
                </a:solidFill>
              </a:rPr>
              <a:t>  spiders/</a:t>
            </a:r>
            <a:endParaRPr lang="zh-CN" altLang="zh-CN" dirty="0">
              <a:solidFill>
                <a:srgbClr val="0070C0"/>
              </a:solidFill>
            </a:endParaRPr>
          </a:p>
          <a:p>
            <a:r>
              <a:rPr lang="en-US" altLang="zh-CN" dirty="0">
                <a:solidFill>
                  <a:srgbClr val="0070C0"/>
                </a:solidFill>
              </a:rPr>
              <a:t>    __init__.py</a:t>
            </a:r>
            <a:endParaRPr lang="zh-CN" altLang="zh-CN" dirty="0">
              <a:solidFill>
                <a:srgbClr val="0070C0"/>
              </a:solidFill>
            </a:endParaRPr>
          </a:p>
          <a:p>
            <a:r>
              <a:rPr lang="en-US" altLang="zh-CN" dirty="0">
                <a:solidFill>
                  <a:srgbClr val="0070C0"/>
                </a:solidFill>
              </a:rPr>
              <a:t>    ...</a:t>
            </a:r>
            <a:endParaRPr lang="zh-CN" altLang="zh-CN" dirty="0">
              <a:solidFill>
                <a:srgbClr val="0070C0"/>
              </a:solidFill>
            </a:endParaRPr>
          </a:p>
          <a:p>
            <a:endParaRPr lang="zh-CN" altLang="en-US" dirty="0"/>
          </a:p>
          <a:p>
            <a:endParaRPr lang="zh-CN" altLang="en-US" dirty="0"/>
          </a:p>
        </p:txBody>
      </p:sp>
      <p:pic>
        <p:nvPicPr>
          <p:cNvPr id="4" name="Picture 2" descr="C:\Program Files\Microsoft Office\MEDIA\CAGCAT10\j028700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2675" y="1715057"/>
            <a:ext cx="2682982" cy="46057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586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其中</a:t>
            </a:r>
            <a:r>
              <a:rPr lang="zh-CN" altLang="zh-CN" dirty="0"/>
              <a:t>对于开发</a:t>
            </a:r>
            <a:r>
              <a:rPr lang="en-US" altLang="zh-CN" dirty="0" err="1"/>
              <a:t>Scrapy</a:t>
            </a:r>
            <a:r>
              <a:rPr lang="zh-CN" altLang="zh-CN" dirty="0"/>
              <a:t>爬虫来说，需要关心的内容如下。</a:t>
            </a:r>
          </a:p>
          <a:p>
            <a:pPr marL="0" indent="0">
              <a:buNone/>
            </a:pPr>
            <a:r>
              <a:rPr lang="zh-CN" altLang="zh-CN" dirty="0"/>
              <a:t>（</a:t>
            </a:r>
            <a:r>
              <a:rPr lang="en-US" altLang="zh-CN" dirty="0"/>
              <a:t>1</a:t>
            </a:r>
            <a:r>
              <a:rPr lang="zh-CN" altLang="zh-CN" dirty="0"/>
              <a:t>）</a:t>
            </a:r>
            <a:r>
              <a:rPr lang="en-US" altLang="zh-CN" dirty="0"/>
              <a:t>spiders</a:t>
            </a:r>
            <a:r>
              <a:rPr lang="zh-CN" altLang="zh-CN" dirty="0"/>
              <a:t>文件夹：存放爬虫文件的文件夹。</a:t>
            </a:r>
          </a:p>
          <a:p>
            <a:pPr marL="0" indent="0">
              <a:buNone/>
            </a:pPr>
            <a:r>
              <a:rPr lang="zh-CN" altLang="zh-CN" dirty="0"/>
              <a:t>（</a:t>
            </a:r>
            <a:r>
              <a:rPr lang="en-US" altLang="zh-CN" dirty="0"/>
              <a:t>2</a:t>
            </a:r>
            <a:r>
              <a:rPr lang="zh-CN" altLang="zh-CN" dirty="0"/>
              <a:t>）</a:t>
            </a:r>
            <a:r>
              <a:rPr lang="en-US" altLang="zh-CN" dirty="0"/>
              <a:t>items.py</a:t>
            </a:r>
            <a:r>
              <a:rPr lang="zh-CN" altLang="zh-CN" dirty="0"/>
              <a:t>：定义需要抓取的数据。</a:t>
            </a:r>
          </a:p>
          <a:p>
            <a:pPr marL="0" indent="0">
              <a:buNone/>
            </a:pPr>
            <a:r>
              <a:rPr lang="zh-CN" altLang="zh-CN" dirty="0"/>
              <a:t>（</a:t>
            </a:r>
            <a:r>
              <a:rPr lang="en-US" altLang="zh-CN" dirty="0"/>
              <a:t>3</a:t>
            </a:r>
            <a:r>
              <a:rPr lang="zh-CN" altLang="zh-CN" dirty="0"/>
              <a:t>）</a:t>
            </a:r>
            <a:r>
              <a:rPr lang="en-US" altLang="zh-CN" dirty="0"/>
              <a:t>pipelines.py</a:t>
            </a:r>
            <a:r>
              <a:rPr lang="zh-CN" altLang="zh-CN" dirty="0"/>
              <a:t>：负责数据抓取以后的处理工作。</a:t>
            </a:r>
          </a:p>
          <a:p>
            <a:pPr marL="0" indent="0">
              <a:buNone/>
            </a:pPr>
            <a:r>
              <a:rPr lang="zh-CN" altLang="zh-CN" dirty="0"/>
              <a:t>（</a:t>
            </a:r>
            <a:r>
              <a:rPr lang="en-US" altLang="zh-CN" dirty="0"/>
              <a:t>4</a:t>
            </a:r>
            <a:r>
              <a:rPr lang="zh-CN" altLang="zh-CN" dirty="0"/>
              <a:t>）</a:t>
            </a:r>
            <a:r>
              <a:rPr lang="en-US" altLang="zh-CN" dirty="0"/>
              <a:t>settings.py</a:t>
            </a:r>
            <a:r>
              <a:rPr lang="zh-CN" altLang="zh-CN" dirty="0"/>
              <a:t>：爬虫的各种配置信息。</a:t>
            </a:r>
          </a:p>
          <a:p>
            <a:endParaRPr lang="zh-CN" altLang="en-US" dirty="0"/>
          </a:p>
        </p:txBody>
      </p:sp>
      <p:pic>
        <p:nvPicPr>
          <p:cNvPr id="4" name="Picture 2" descr="C:\Program Files\Microsoft Office\MEDIA\CAGCAT10\j03012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06013" y="4381818"/>
            <a:ext cx="2189754" cy="187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4739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在</a:t>
            </a:r>
            <a:r>
              <a:rPr lang="zh-CN" altLang="zh-CN" dirty="0"/>
              <a:t>有</a:t>
            </a:r>
            <a:r>
              <a:rPr lang="en-US" altLang="zh-CN" dirty="0"/>
              <a:t>spiders</a:t>
            </a:r>
            <a:r>
              <a:rPr lang="zh-CN" altLang="zh-CN" dirty="0"/>
              <a:t>和</a:t>
            </a:r>
            <a:r>
              <a:rPr lang="en-US" altLang="zh-CN" dirty="0"/>
              <a:t>settings.py</a:t>
            </a:r>
            <a:r>
              <a:rPr lang="zh-CN" altLang="zh-CN" dirty="0"/>
              <a:t>这两项的情况下，就已经可以写出爬虫并保存数据了。</a:t>
            </a:r>
          </a:p>
          <a:p>
            <a:r>
              <a:rPr lang="en-US" altLang="zh-CN" dirty="0" smtClean="0"/>
              <a:t>        </a:t>
            </a:r>
            <a:r>
              <a:rPr lang="zh-CN" altLang="zh-CN" dirty="0" smtClean="0"/>
              <a:t>但是</a:t>
            </a:r>
            <a:r>
              <a:rPr lang="zh-CN" altLang="zh-CN" dirty="0"/>
              <a:t>为什么还有</a:t>
            </a:r>
            <a:r>
              <a:rPr lang="en-US" altLang="zh-CN" dirty="0"/>
              <a:t>items.py</a:t>
            </a:r>
            <a:r>
              <a:rPr lang="zh-CN" altLang="zh-CN" dirty="0"/>
              <a:t>和</a:t>
            </a:r>
            <a:r>
              <a:rPr lang="en-US" altLang="zh-CN" dirty="0"/>
              <a:t>pipelines.py</a:t>
            </a:r>
            <a:r>
              <a:rPr lang="zh-CN" altLang="zh-CN" dirty="0"/>
              <a:t>这两个文件呢？这是由于</a:t>
            </a:r>
            <a:r>
              <a:rPr lang="en-US" altLang="zh-CN" dirty="0" err="1"/>
              <a:t>Scrapy</a:t>
            </a:r>
            <a:r>
              <a:rPr lang="zh-CN" altLang="zh-CN" dirty="0"/>
              <a:t>的理念是将数据爬取和数据处理分开。</a:t>
            </a:r>
          </a:p>
          <a:p>
            <a:r>
              <a:rPr lang="en-US" altLang="zh-CN" dirty="0" smtClean="0"/>
              <a:t>        items.py</a:t>
            </a:r>
            <a:r>
              <a:rPr lang="zh-CN" altLang="zh-CN" dirty="0"/>
              <a:t>文件用于定义需要爬取哪些内容。每个内容都是一个</a:t>
            </a:r>
            <a:r>
              <a:rPr lang="en-US" altLang="zh-CN" dirty="0"/>
              <a:t>Field</a:t>
            </a:r>
            <a:r>
              <a:rPr lang="zh-CN" altLang="zh-CN" dirty="0"/>
              <a:t>，如图</a:t>
            </a:r>
            <a:r>
              <a:rPr lang="en-US" altLang="zh-CN" dirty="0"/>
              <a:t>11-26</a:t>
            </a:r>
            <a:r>
              <a:rPr lang="zh-CN" altLang="zh-CN" dirty="0"/>
              <a:t>所示。</a:t>
            </a:r>
          </a:p>
          <a:p>
            <a:endParaRPr lang="zh-CN" altLang="en-US" dirty="0"/>
          </a:p>
        </p:txBody>
      </p:sp>
    </p:spTree>
    <p:extLst>
      <p:ext uri="{BB962C8B-B14F-4D97-AF65-F5344CB8AC3E}">
        <p14:creationId xmlns:p14="http://schemas.microsoft.com/office/powerpoint/2010/main" val="4901920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8351" y="2102211"/>
            <a:ext cx="5508703" cy="4023360"/>
          </a:xfrm>
        </p:spPr>
        <p:txBody>
          <a:bodyPr/>
          <a:lstStyle/>
          <a:p>
            <a:r>
              <a:rPr lang="en-US" altLang="zh-CN" dirty="0" smtClean="0"/>
              <a:t>        </a:t>
            </a:r>
            <a:r>
              <a:rPr lang="zh-CN" altLang="zh-CN" dirty="0" smtClean="0"/>
              <a:t>在</a:t>
            </a:r>
            <a:r>
              <a:rPr lang="zh-CN" altLang="zh-CN" dirty="0"/>
              <a:t>图</a:t>
            </a:r>
            <a:r>
              <a:rPr lang="en-US" altLang="zh-CN" dirty="0"/>
              <a:t>11-26</a:t>
            </a:r>
            <a:r>
              <a:rPr lang="zh-CN" altLang="zh-CN" dirty="0"/>
              <a:t>中，定义了爬虫需要爬取的内容是</a:t>
            </a:r>
            <a:r>
              <a:rPr lang="en-US" altLang="zh-CN" dirty="0"/>
              <a:t>name</a:t>
            </a:r>
            <a:r>
              <a:rPr lang="zh-CN" altLang="zh-CN" dirty="0"/>
              <a:t>、</a:t>
            </a:r>
            <a:r>
              <a:rPr lang="en-US" altLang="zh-CN" dirty="0"/>
              <a:t>price</a:t>
            </a:r>
            <a:r>
              <a:rPr lang="zh-CN" altLang="zh-CN" dirty="0"/>
              <a:t>、</a:t>
            </a:r>
            <a:r>
              <a:rPr lang="en-US" altLang="zh-CN" dirty="0"/>
              <a:t>size</a:t>
            </a:r>
            <a:r>
              <a:rPr lang="zh-CN" altLang="zh-CN" dirty="0"/>
              <a:t>和</a:t>
            </a:r>
            <a:r>
              <a:rPr lang="en-US" altLang="zh-CN" dirty="0"/>
              <a:t>comments</a:t>
            </a:r>
            <a:r>
              <a:rPr lang="zh-CN" altLang="zh-CN" dirty="0"/>
              <a:t>。</a:t>
            </a:r>
          </a:p>
          <a:p>
            <a:r>
              <a:rPr lang="en-US" altLang="zh-CN" dirty="0" smtClean="0"/>
              <a:t>        pipelines.py</a:t>
            </a:r>
            <a:r>
              <a:rPr lang="zh-CN" altLang="zh-CN" dirty="0"/>
              <a:t>文件用于对数据做初步的处理，包括但不限于初步清洗数据、存储数据等。在下一节，将会看到在</a:t>
            </a:r>
            <a:r>
              <a:rPr lang="en-US" altLang="zh-CN" dirty="0"/>
              <a:t>pipelines</a:t>
            </a:r>
            <a:r>
              <a:rPr lang="zh-CN" altLang="zh-CN" dirty="0"/>
              <a:t>中将数据保存到</a:t>
            </a:r>
            <a:r>
              <a:rPr lang="en-US" altLang="zh-CN" dirty="0" err="1"/>
              <a:t>MongoDB</a:t>
            </a:r>
            <a:r>
              <a:rPr lang="zh-CN" altLang="zh-CN" dirty="0"/>
              <a:t>。</a:t>
            </a:r>
          </a:p>
          <a:p>
            <a:endParaRPr lang="zh-CN" altLang="en-US" dirty="0"/>
          </a:p>
        </p:txBody>
      </p:sp>
      <p:pic>
        <p:nvPicPr>
          <p:cNvPr id="29698" name="Image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8003" y="2225348"/>
            <a:ext cx="5559272" cy="3264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471129" y="5826699"/>
            <a:ext cx="304769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11-26  items.py</a:t>
            </a:r>
            <a:r>
              <a:rPr lang="zh-CN" altLang="zh-CN" b="1" kern="100" dirty="0">
                <a:latin typeface="Times New Roman" panose="02020603050405020304" pitchFamily="18" charset="0"/>
                <a:ea typeface="方正书宋简体"/>
                <a:cs typeface="Times New Roman" panose="02020603050405020304" pitchFamily="18" charset="0"/>
              </a:rPr>
              <a:t>可能的内容</a:t>
            </a:r>
            <a:endParaRPr lang="zh-CN" altLang="en-US" b="1" dirty="0"/>
          </a:p>
        </p:txBody>
      </p:sp>
    </p:spTree>
    <p:extLst>
      <p:ext uri="{BB962C8B-B14F-4D97-AF65-F5344CB8AC3E}">
        <p14:creationId xmlns:p14="http://schemas.microsoft.com/office/powerpoint/2010/main" val="34573177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
                <a:solidFill>
                  <a:srgbClr val="0070C0"/>
                </a:solidFill>
                <a:latin typeface="华文行楷" panose="02010800040101010101" pitchFamily="2" charset="-122"/>
                <a:ea typeface="华文行楷" panose="02010800040101010101" pitchFamily="2" charset="-122"/>
                <a:cs typeface="+mn-cs"/>
              </a:rPr>
              <a:t>11.3  </a:t>
            </a:r>
            <a:r>
              <a:rPr lang="en-US" altLang="zh-CN" sz="4000" dirty="0" err="1" bmk="">
                <a:solidFill>
                  <a:srgbClr val="0070C0"/>
                </a:solidFill>
                <a:latin typeface="华文行楷" panose="02010800040101010101" pitchFamily="2" charset="-122"/>
                <a:ea typeface="华文行楷" panose="02010800040101010101" pitchFamily="2" charset="-122"/>
                <a:cs typeface="+mn-cs"/>
              </a:rPr>
              <a:t>Scrapy</a:t>
            </a:r>
            <a:r>
              <a:rPr lang="zh-CN" altLang="zh-CN" sz="4000" dirty="0" bmk="">
                <a:solidFill>
                  <a:srgbClr val="0070C0"/>
                </a:solidFill>
                <a:latin typeface="华文行楷" panose="02010800040101010101" pitchFamily="2" charset="-122"/>
                <a:ea typeface="华文行楷" panose="02010800040101010101" pitchFamily="2" charset="-122"/>
                <a:cs typeface="+mn-cs"/>
              </a:rPr>
              <a:t>与</a:t>
            </a:r>
            <a:r>
              <a:rPr lang="en-US" altLang="zh-CN" sz="4000" dirty="0" err="1" bmk="">
                <a:solidFill>
                  <a:srgbClr val="0070C0"/>
                </a:solidFill>
                <a:latin typeface="华文行楷" panose="02010800040101010101" pitchFamily="2" charset="-122"/>
                <a:ea typeface="华文行楷" panose="02010800040101010101" pitchFamily="2" charset="-122"/>
                <a:cs typeface="+mn-cs"/>
              </a:rPr>
              <a:t>MongoDB</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4" name="Rectangle 1"/>
          <p:cNvSpPr>
            <a:spLocks noGrp="1" noChangeArrowheads="1"/>
          </p:cNvSpPr>
          <p:nvPr>
            <p:ph idx="1"/>
          </p:nvPr>
        </p:nvSpPr>
        <p:spPr bwMode="auto">
          <a:xfrm>
            <a:off x="1019221" y="2192972"/>
            <a:ext cx="9931276"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54000" algn="l" defTabSz="914400" rtl="0" eaLnBrk="0" fontAlgn="base" latinLnBrk="0" hangingPunct="0">
              <a:lnSpc>
                <a:spcPct val="100000"/>
              </a:lnSpc>
              <a:spcBef>
                <a:spcPct val="0"/>
              </a:spcBef>
              <a:spcAft>
                <a:spcPct val="0"/>
              </a:spcAft>
              <a:buClrTx/>
              <a:buSzTx/>
              <a:buFontTx/>
              <a:buNone/>
              <a:tabLst/>
            </a:pPr>
            <a:r>
              <a:rPr lang="en-US" altLang="zh-CN" sz="3600" spc="-50" dirty="0" bmk="_Toc500013049">
                <a:solidFill>
                  <a:srgbClr val="7030A0"/>
                </a:solidFill>
                <a:latin typeface="黑体" panose="02010609060101010101" pitchFamily="49" charset="-122"/>
                <a:ea typeface="黑体" panose="02010609060101010101" pitchFamily="49" charset="-122"/>
              </a:rPr>
              <a:t>11.3.1  items</a:t>
            </a:r>
            <a:r>
              <a:rPr lang="zh-CN" altLang="en-US" sz="3600" spc="-50" dirty="0" bmk="_Toc500013049">
                <a:solidFill>
                  <a:srgbClr val="7030A0"/>
                </a:solidFill>
                <a:latin typeface="黑体" panose="02010609060101010101" pitchFamily="49" charset="-122"/>
                <a:ea typeface="黑体" panose="02010609060101010101" pitchFamily="49" charset="-122"/>
              </a:rPr>
              <a:t>和</a:t>
            </a:r>
            <a:r>
              <a:rPr lang="en-US" altLang="zh-CN" sz="3600" spc="-50" dirty="0" bmk="_Toc500013049">
                <a:solidFill>
                  <a:srgbClr val="7030A0"/>
                </a:solidFill>
                <a:latin typeface="黑体" panose="02010609060101010101" pitchFamily="49" charset="-122"/>
                <a:ea typeface="黑体" panose="02010609060101010101" pitchFamily="49" charset="-122"/>
              </a:rPr>
              <a:t>pipelines</a:t>
            </a:r>
            <a:r>
              <a:rPr lang="zh-CN" altLang="en-US" sz="3600" spc="-50" dirty="0" bmk="_Toc500013049">
                <a:solidFill>
                  <a:srgbClr val="7030A0"/>
                </a:solidFill>
                <a:latin typeface="黑体" panose="02010609060101010101" pitchFamily="49" charset="-122"/>
                <a:ea typeface="黑体" panose="02010609060101010101" pitchFamily="49" charset="-122"/>
              </a:rPr>
              <a:t>的设置</a:t>
            </a:r>
            <a:endParaRPr lang="zh-CN" altLang="en-US" sz="3600" spc="-50" dirty="0" bmk="_Toc500013047">
              <a:solidFill>
                <a:srgbClr val="7030A0"/>
              </a:solidFill>
              <a:latin typeface="黑体" panose="02010609060101010101" pitchFamily="49" charset="-122"/>
              <a:ea typeface="黑体" panose="02010609060101010101" pitchFamily="49" charset="-122"/>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为了将</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Scrapy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获取到的数据保存到</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MongoDB</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中，应先定义需要抓取的数据。假设需要抓取的信息为</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name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（名字）、</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age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（年龄）、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salary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（收入）、</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phone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（手机号），那么</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items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可以按照图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11</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27</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所示进行定义。</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943003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Image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0487" y="1912538"/>
            <a:ext cx="6430304" cy="375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618514" y="5831417"/>
            <a:ext cx="4754250"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11-27  </a:t>
            </a:r>
            <a:r>
              <a:rPr lang="zh-CN" altLang="zh-CN" b="1" kern="100" dirty="0">
                <a:latin typeface="Times New Roman" panose="02020603050405020304" pitchFamily="18" charset="0"/>
                <a:ea typeface="方正书宋简体"/>
                <a:cs typeface="Times New Roman" panose="02020603050405020304" pitchFamily="18" charset="0"/>
              </a:rPr>
              <a:t>定义抓取个人信息所需要保存的数据</a:t>
            </a:r>
            <a:endParaRPr lang="zh-CN" altLang="en-US" b="1" dirty="0"/>
          </a:p>
        </p:txBody>
      </p:sp>
    </p:spTree>
    <p:extLst>
      <p:ext uri="{BB962C8B-B14F-4D97-AF65-F5344CB8AC3E}">
        <p14:creationId xmlns:p14="http://schemas.microsoft.com/office/powerpoint/2010/main" val="2914871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03248" y="1845734"/>
            <a:ext cx="10727473" cy="4023360"/>
          </a:xfrm>
        </p:spPr>
        <p:txBody>
          <a:bodyPr>
            <a:normAutofit/>
          </a:bodyPr>
          <a:lstStyle/>
          <a:p>
            <a:r>
              <a:rPr lang="en-US" altLang="zh-CN" dirty="0" smtClean="0"/>
              <a:t>         </a:t>
            </a:r>
            <a:r>
              <a:rPr lang="zh-CN" altLang="zh-CN" dirty="0" smtClean="0"/>
              <a:t>要</a:t>
            </a:r>
            <a:r>
              <a:rPr lang="zh-CN" altLang="zh-CN" dirty="0"/>
              <a:t>保证</a:t>
            </a:r>
            <a:r>
              <a:rPr lang="en-US" altLang="zh-CN" dirty="0" err="1"/>
              <a:t>Scrapy</a:t>
            </a:r>
            <a:r>
              <a:rPr lang="zh-CN" altLang="zh-CN" dirty="0"/>
              <a:t>在</a:t>
            </a:r>
            <a:r>
              <a:rPr lang="en-US" altLang="zh-CN" dirty="0"/>
              <a:t>Windows</a:t>
            </a:r>
            <a:r>
              <a:rPr lang="zh-CN" altLang="zh-CN" dirty="0"/>
              <a:t>中正确安装，请严格按照以下步骤执行。</a:t>
            </a:r>
          </a:p>
          <a:p>
            <a:r>
              <a:rPr lang="en-US" altLang="zh-CN" dirty="0">
                <a:solidFill>
                  <a:srgbClr val="C00000"/>
                </a:solidFill>
              </a:rPr>
              <a:t>1</a:t>
            </a:r>
            <a:r>
              <a:rPr lang="zh-CN" altLang="zh-CN" dirty="0">
                <a:solidFill>
                  <a:srgbClr val="C00000"/>
                </a:solidFill>
              </a:rPr>
              <a:t>．安装</a:t>
            </a:r>
            <a:r>
              <a:rPr lang="en-US" altLang="zh-CN" dirty="0">
                <a:solidFill>
                  <a:srgbClr val="C00000"/>
                </a:solidFill>
              </a:rPr>
              <a:t>Visual C++ Build Tools</a:t>
            </a:r>
            <a:endParaRPr lang="zh-CN" altLang="zh-CN" dirty="0">
              <a:solidFill>
                <a:srgbClr val="C00000"/>
              </a:solidFill>
            </a:endParaRPr>
          </a:p>
          <a:p>
            <a:r>
              <a:rPr lang="en-US" altLang="zh-CN" dirty="0" smtClean="0"/>
              <a:t>         </a:t>
            </a:r>
            <a:r>
              <a:rPr lang="zh-CN" altLang="zh-CN" dirty="0" smtClean="0"/>
              <a:t>由于</a:t>
            </a:r>
            <a:r>
              <a:rPr lang="zh-CN" altLang="zh-CN" dirty="0"/>
              <a:t>在</a:t>
            </a:r>
            <a:r>
              <a:rPr lang="en-US" altLang="zh-CN" dirty="0" err="1"/>
              <a:t>Scrapy</a:t>
            </a:r>
            <a:r>
              <a:rPr lang="zh-CN" altLang="zh-CN" dirty="0"/>
              <a:t>的依赖库文件中，</a:t>
            </a:r>
            <a:r>
              <a:rPr lang="en-US" altLang="zh-CN" dirty="0"/>
              <a:t>pywin32</a:t>
            </a:r>
            <a:r>
              <a:rPr lang="zh-CN" altLang="zh-CN" dirty="0"/>
              <a:t>和</a:t>
            </a:r>
            <a:r>
              <a:rPr lang="en-US" altLang="zh-CN" dirty="0"/>
              <a:t>Twisted</a:t>
            </a:r>
            <a:r>
              <a:rPr lang="zh-CN" altLang="zh-CN" dirty="0"/>
              <a:t>的底层是基于</a:t>
            </a:r>
            <a:r>
              <a:rPr lang="en-US" altLang="zh-CN" dirty="0"/>
              <a:t>C</a:t>
            </a:r>
            <a:r>
              <a:rPr lang="zh-CN" altLang="zh-CN" dirty="0"/>
              <a:t>语言开发的，因此需要安装</a:t>
            </a:r>
            <a:r>
              <a:rPr lang="en-US" altLang="zh-CN" dirty="0"/>
              <a:t>C</a:t>
            </a:r>
            <a:r>
              <a:rPr lang="zh-CN" altLang="zh-CN" dirty="0"/>
              <a:t>语言的编译环境。对于</a:t>
            </a:r>
            <a:r>
              <a:rPr lang="en-US" altLang="zh-CN" dirty="0"/>
              <a:t>Python3.6</a:t>
            </a:r>
            <a:r>
              <a:rPr lang="zh-CN" altLang="zh-CN" dirty="0"/>
              <a:t>来说，可以通过安装</a:t>
            </a:r>
            <a:r>
              <a:rPr lang="en-US" altLang="zh-CN" dirty="0"/>
              <a:t>Visual C++ Build Tools</a:t>
            </a:r>
            <a:r>
              <a:rPr lang="zh-CN" altLang="zh-CN" dirty="0"/>
              <a:t>来安装这个环境。</a:t>
            </a:r>
            <a:r>
              <a:rPr lang="en-US" altLang="zh-CN" dirty="0"/>
              <a:t>Visual C++ Build Tools</a:t>
            </a:r>
            <a:r>
              <a:rPr lang="zh-CN" altLang="zh-CN" dirty="0"/>
              <a:t>是微软公司开发的，下载地址为</a:t>
            </a:r>
            <a:r>
              <a:rPr lang="en-US" altLang="zh-CN" dirty="0"/>
              <a:t>https://visualstudio.microsoft</a:t>
            </a:r>
            <a:r>
              <a:rPr lang="en-US" altLang="zh-CN" dirty="0" smtClean="0"/>
              <a:t>. com/thank-you-downloading-visual-studio</a:t>
            </a:r>
            <a:r>
              <a:rPr lang="en-US" altLang="zh-CN" dirty="0"/>
              <a:t>/?sku=BuildTools&amp;rel=15</a:t>
            </a:r>
            <a:r>
              <a:rPr lang="zh-CN" altLang="zh-CN" dirty="0"/>
              <a:t>，下载下来的只是一个大小为</a:t>
            </a:r>
            <a:r>
              <a:rPr lang="en-US" altLang="zh-CN" dirty="0"/>
              <a:t>1MB</a:t>
            </a:r>
            <a:r>
              <a:rPr lang="zh-CN" altLang="zh-CN" dirty="0"/>
              <a:t>左右的安装器，运行以后的界面如图</a:t>
            </a:r>
            <a:r>
              <a:rPr lang="en-US" altLang="zh-CN" dirty="0"/>
              <a:t>11-1</a:t>
            </a:r>
            <a:r>
              <a:rPr lang="zh-CN" altLang="zh-CN" dirty="0"/>
              <a:t>所示。</a:t>
            </a:r>
          </a:p>
          <a:p>
            <a:endParaRPr lang="zh-CN" altLang="en-US" dirty="0"/>
          </a:p>
        </p:txBody>
      </p:sp>
    </p:spTree>
    <p:extLst>
      <p:ext uri="{BB962C8B-B14F-4D97-AF65-F5344CB8AC3E}">
        <p14:creationId xmlns:p14="http://schemas.microsoft.com/office/powerpoint/2010/main" val="33950531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dirty="0" smtClean="0"/>
              <a:t>         </a:t>
            </a:r>
            <a:r>
              <a:rPr lang="zh-CN" altLang="zh-CN" dirty="0" smtClean="0"/>
              <a:t>首先</a:t>
            </a:r>
            <a:r>
              <a:rPr lang="zh-CN" altLang="zh-CN" dirty="0"/>
              <a:t>从图</a:t>
            </a:r>
            <a:r>
              <a:rPr lang="en-US" altLang="zh-CN" dirty="0"/>
              <a:t>11-27</a:t>
            </a:r>
            <a:r>
              <a:rPr lang="zh-CN" altLang="zh-CN" dirty="0"/>
              <a:t>左边的项目结果可知，一个</a:t>
            </a:r>
            <a:r>
              <a:rPr lang="en-US" altLang="zh-CN" dirty="0" err="1"/>
              <a:t>Scrapy</a:t>
            </a:r>
            <a:r>
              <a:rPr lang="zh-CN" altLang="zh-CN" dirty="0"/>
              <a:t>工程可以有多个爬虫；再看</a:t>
            </a:r>
            <a:r>
              <a:rPr lang="en-US" altLang="zh-CN" dirty="0"/>
              <a:t>items.py</a:t>
            </a:r>
            <a:r>
              <a:rPr lang="zh-CN" altLang="zh-CN" dirty="0"/>
              <a:t>文件，可以发现，在一个</a:t>
            </a:r>
            <a:r>
              <a:rPr lang="en-US" altLang="zh-CN" dirty="0"/>
              <a:t>items.py</a:t>
            </a:r>
            <a:r>
              <a:rPr lang="zh-CN" altLang="zh-CN" dirty="0"/>
              <a:t>里面可以对不同的爬虫定义不同的抓取内容</a:t>
            </a:r>
            <a:r>
              <a:rPr lang="en-US" altLang="zh-CN" dirty="0"/>
              <a:t>Item</a:t>
            </a:r>
            <a:r>
              <a:rPr lang="zh-CN" altLang="zh-CN" dirty="0"/>
              <a:t>。</a:t>
            </a:r>
          </a:p>
          <a:p>
            <a:r>
              <a:rPr lang="en-US" altLang="zh-CN" dirty="0" smtClean="0"/>
              <a:t>         </a:t>
            </a:r>
            <a:r>
              <a:rPr lang="zh-CN" altLang="zh-CN" dirty="0" smtClean="0"/>
              <a:t>接下来</a:t>
            </a:r>
            <a:r>
              <a:rPr lang="zh-CN" altLang="zh-CN" dirty="0"/>
              <a:t>设置</a:t>
            </a:r>
            <a:r>
              <a:rPr lang="en-US" altLang="zh-CN" dirty="0"/>
              <a:t>pipelines.py</a:t>
            </a:r>
            <a:r>
              <a:rPr lang="zh-CN" altLang="zh-CN" dirty="0"/>
              <a:t>。在这个文件中，需要写出将数据保存到</a:t>
            </a:r>
            <a:r>
              <a:rPr lang="en-US" altLang="zh-CN" dirty="0" err="1"/>
              <a:t>MongoDB</a:t>
            </a:r>
            <a:r>
              <a:rPr lang="zh-CN" altLang="zh-CN" dirty="0"/>
              <a:t>的代码。而这里的代码，就是最简单的初始化</a:t>
            </a:r>
            <a:r>
              <a:rPr lang="en-US" altLang="zh-CN" dirty="0" err="1"/>
              <a:t>MongoDB</a:t>
            </a:r>
            <a:r>
              <a:rPr lang="zh-CN" altLang="zh-CN" dirty="0"/>
              <a:t>的连接，保存数据，如图</a:t>
            </a:r>
            <a:r>
              <a:rPr lang="en-US" altLang="zh-CN" dirty="0"/>
              <a:t>11-28</a:t>
            </a:r>
            <a:r>
              <a:rPr lang="zh-CN" altLang="zh-CN" dirty="0"/>
              <a:t>所示。</a:t>
            </a:r>
          </a:p>
          <a:p>
            <a:r>
              <a:rPr lang="en-US" altLang="zh-CN" dirty="0" smtClean="0"/>
              <a:t>         </a:t>
            </a:r>
            <a:r>
              <a:rPr lang="zh-CN" altLang="zh-CN" dirty="0" smtClean="0"/>
              <a:t>其中</a:t>
            </a:r>
            <a:r>
              <a:rPr lang="zh-CN" altLang="zh-CN" dirty="0"/>
              <a:t>，第</a:t>
            </a:r>
            <a:r>
              <a:rPr lang="en-US" altLang="zh-CN" dirty="0"/>
              <a:t>9</a:t>
            </a:r>
            <a:r>
              <a:rPr lang="zh-CN" altLang="zh-CN" dirty="0"/>
              <a:t>行内容用来得到在</a:t>
            </a:r>
            <a:r>
              <a:rPr lang="en-US" altLang="zh-CN" dirty="0"/>
              <a:t>settings.py</a:t>
            </a:r>
            <a:r>
              <a:rPr lang="zh-CN" altLang="zh-CN" dirty="0"/>
              <a:t>中设置好的数据库相关信息。</a:t>
            </a:r>
          </a:p>
          <a:p>
            <a:r>
              <a:rPr lang="en-US" altLang="zh-CN" dirty="0">
                <a:solidFill>
                  <a:srgbClr val="0070C0"/>
                </a:solidFill>
              </a:rPr>
              <a:t>from </a:t>
            </a:r>
            <a:r>
              <a:rPr lang="en-US" altLang="zh-CN" dirty="0" err="1">
                <a:solidFill>
                  <a:srgbClr val="0070C0"/>
                </a:solidFill>
              </a:rPr>
              <a:t>scrapy.conf</a:t>
            </a:r>
            <a:r>
              <a:rPr lang="en-US" altLang="zh-CN" dirty="0">
                <a:solidFill>
                  <a:srgbClr val="0070C0"/>
                </a:solidFill>
              </a:rPr>
              <a:t> import settings</a:t>
            </a:r>
            <a:endParaRPr lang="zh-CN" altLang="zh-CN" dirty="0">
              <a:solidFill>
                <a:srgbClr val="0070C0"/>
              </a:solidFill>
            </a:endParaRPr>
          </a:p>
          <a:p>
            <a:endParaRPr lang="zh-CN" altLang="en-US" dirty="0"/>
          </a:p>
        </p:txBody>
      </p:sp>
    </p:spTree>
    <p:extLst>
      <p:ext uri="{BB962C8B-B14F-4D97-AF65-F5344CB8AC3E}">
        <p14:creationId xmlns:p14="http://schemas.microsoft.com/office/powerpoint/2010/main" val="25678600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Image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7751" y="1955556"/>
            <a:ext cx="5749785" cy="3808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680536" y="5764510"/>
            <a:ext cx="292907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11-28  pipelines.py</a:t>
            </a:r>
            <a:r>
              <a:rPr lang="zh-CN" altLang="zh-CN" b="1" kern="100" dirty="0">
                <a:latin typeface="Times New Roman" panose="02020603050405020304" pitchFamily="18" charset="0"/>
                <a:ea typeface="方正书宋简体"/>
                <a:cs typeface="Times New Roman" panose="02020603050405020304" pitchFamily="18" charset="0"/>
              </a:rPr>
              <a:t>的代码</a:t>
            </a:r>
            <a:endParaRPr lang="zh-CN" altLang="en-US" b="1" dirty="0"/>
          </a:p>
        </p:txBody>
      </p:sp>
    </p:spTree>
    <p:extLst>
      <p:ext uri="{BB962C8B-B14F-4D97-AF65-F5344CB8AC3E}">
        <p14:creationId xmlns:p14="http://schemas.microsoft.com/office/powerpoint/2010/main" val="16481462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1376" y="1845734"/>
            <a:ext cx="10464304" cy="4023360"/>
          </a:xfrm>
        </p:spPr>
        <p:txBody>
          <a:bodyPr/>
          <a:lstStyle/>
          <a:p>
            <a:r>
              <a:rPr lang="en-US" altLang="zh-CN" dirty="0" smtClean="0"/>
              <a:t>          settings.py</a:t>
            </a:r>
            <a:r>
              <a:rPr lang="zh-CN" altLang="zh-CN" dirty="0"/>
              <a:t>中的信息都是按照以下格式写的，如图</a:t>
            </a:r>
            <a:r>
              <a:rPr lang="en-US" altLang="zh-CN" dirty="0"/>
              <a:t>11-29</a:t>
            </a:r>
            <a:r>
              <a:rPr lang="zh-CN" altLang="zh-CN" dirty="0"/>
              <a:t>所示。</a:t>
            </a:r>
          </a:p>
          <a:p>
            <a:r>
              <a:rPr lang="zh-CN" altLang="zh-CN" dirty="0">
                <a:solidFill>
                  <a:srgbClr val="0070C0"/>
                </a:solidFill>
              </a:rPr>
              <a:t>名字 = 值</a:t>
            </a:r>
          </a:p>
          <a:p>
            <a:endParaRPr lang="zh-CN" altLang="en-US" dirty="0"/>
          </a:p>
        </p:txBody>
      </p:sp>
      <p:pic>
        <p:nvPicPr>
          <p:cNvPr id="33794" name="Image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3209" y="2783004"/>
            <a:ext cx="4639337" cy="30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75745" y="5869094"/>
            <a:ext cx="3498137"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11-29  settings.py</a:t>
            </a:r>
            <a:r>
              <a:rPr lang="zh-CN" altLang="zh-CN" b="1" kern="100" dirty="0">
                <a:latin typeface="Times New Roman" panose="02020603050405020304" pitchFamily="18" charset="0"/>
                <a:ea typeface="方正书宋简体"/>
                <a:cs typeface="Times New Roman" panose="02020603050405020304" pitchFamily="18" charset="0"/>
              </a:rPr>
              <a:t>中的配置信息</a:t>
            </a:r>
            <a:endParaRPr lang="zh-CN" altLang="en-US" b="1" dirty="0"/>
          </a:p>
        </p:txBody>
      </p:sp>
    </p:spTree>
    <p:extLst>
      <p:ext uri="{BB962C8B-B14F-4D97-AF65-F5344CB8AC3E}">
        <p14:creationId xmlns:p14="http://schemas.microsoft.com/office/powerpoint/2010/main" val="13758783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4107" y="1845734"/>
            <a:ext cx="11307337" cy="4023360"/>
          </a:xfrm>
        </p:spPr>
        <p:txBody>
          <a:bodyPr/>
          <a:lstStyle/>
          <a:p>
            <a:r>
              <a:rPr lang="en-US" altLang="zh-CN" dirty="0" smtClean="0"/>
              <a:t>        </a:t>
            </a:r>
            <a:r>
              <a:rPr lang="zh-CN" altLang="zh-CN" dirty="0" smtClean="0"/>
              <a:t>当</a:t>
            </a:r>
            <a:r>
              <a:rPr lang="zh-CN" altLang="zh-CN" dirty="0"/>
              <a:t>在</a:t>
            </a:r>
            <a:r>
              <a:rPr lang="en-US" altLang="zh-CN" dirty="0" err="1"/>
              <a:t>Scrapy</a:t>
            </a:r>
            <a:r>
              <a:rPr lang="zh-CN" altLang="zh-CN" dirty="0"/>
              <a:t>工程中需要使用这些配置信息的时候，首选从</a:t>
            </a:r>
            <a:r>
              <a:rPr lang="en-US" altLang="zh-CN" dirty="0" err="1"/>
              <a:t>scrapy.conf</a:t>
            </a:r>
            <a:r>
              <a:rPr lang="zh-CN" altLang="zh-CN" dirty="0"/>
              <a:t>中导入</a:t>
            </a:r>
            <a:r>
              <a:rPr lang="en-US" altLang="zh-CN" dirty="0"/>
              <a:t>settings</a:t>
            </a:r>
            <a:r>
              <a:rPr lang="zh-CN" altLang="zh-CN" dirty="0"/>
              <a:t>，然后就可以像使用字典一样从</a:t>
            </a:r>
            <a:r>
              <a:rPr lang="en-US" altLang="zh-CN" dirty="0"/>
              <a:t>settings</a:t>
            </a:r>
            <a:r>
              <a:rPr lang="zh-CN" altLang="zh-CN" dirty="0"/>
              <a:t>中读取数据了：</a:t>
            </a:r>
          </a:p>
          <a:p>
            <a:r>
              <a:rPr lang="en-US" altLang="zh-CN" dirty="0">
                <a:solidFill>
                  <a:srgbClr val="0070C0"/>
                </a:solidFill>
              </a:rPr>
              <a:t>settings[</a:t>
            </a:r>
            <a:r>
              <a:rPr lang="zh-CN" altLang="zh-CN" dirty="0">
                <a:solidFill>
                  <a:srgbClr val="0070C0"/>
                </a:solidFill>
              </a:rPr>
              <a:t>名字</a:t>
            </a:r>
            <a:r>
              <a:rPr lang="en-US" altLang="zh-CN" dirty="0">
                <a:solidFill>
                  <a:srgbClr val="0070C0"/>
                </a:solidFill>
              </a:rPr>
              <a:t>]</a:t>
            </a:r>
            <a:endParaRPr lang="zh-CN" altLang="zh-CN" dirty="0">
              <a:solidFill>
                <a:srgbClr val="0070C0"/>
              </a:solidFill>
            </a:endParaRPr>
          </a:p>
          <a:p>
            <a:r>
              <a:rPr lang="en-US" altLang="zh-CN" dirty="0" smtClean="0"/>
              <a:t>        </a:t>
            </a:r>
            <a:r>
              <a:rPr lang="zh-CN" altLang="zh-CN" dirty="0" smtClean="0"/>
              <a:t>数据库</a:t>
            </a:r>
            <a:r>
              <a:rPr lang="zh-CN" altLang="zh-CN" dirty="0"/>
              <a:t>的信息也可以写到</a:t>
            </a:r>
            <a:r>
              <a:rPr lang="en-US" altLang="zh-CN" dirty="0"/>
              <a:t>settings.py</a:t>
            </a:r>
            <a:r>
              <a:rPr lang="zh-CN" altLang="zh-CN" dirty="0"/>
              <a:t>中，如图</a:t>
            </a:r>
            <a:r>
              <a:rPr lang="en-US" altLang="zh-CN" dirty="0"/>
              <a:t>11-30</a:t>
            </a:r>
            <a:r>
              <a:rPr lang="zh-CN" altLang="zh-CN" dirty="0"/>
              <a:t>所示。</a:t>
            </a:r>
          </a:p>
          <a:p>
            <a:endParaRPr lang="zh-CN" altLang="en-US" dirty="0"/>
          </a:p>
        </p:txBody>
      </p:sp>
      <p:pic>
        <p:nvPicPr>
          <p:cNvPr id="4" name="Picture 2" descr="C:\Program Files\Microsoft Office\MEDIA\CAGCAT10\j0297749.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59054" y="4421801"/>
            <a:ext cx="1851660" cy="1762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705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Image3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6125" y="1921184"/>
            <a:ext cx="5815118" cy="385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12180" y="5876022"/>
            <a:ext cx="3963008"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11-30  </a:t>
            </a:r>
            <a:r>
              <a:rPr lang="zh-CN" altLang="zh-CN" b="1" kern="100" dirty="0">
                <a:latin typeface="Times New Roman" panose="02020603050405020304" pitchFamily="18" charset="0"/>
                <a:ea typeface="方正书宋简体"/>
                <a:cs typeface="Times New Roman" panose="02020603050405020304" pitchFamily="18" charset="0"/>
              </a:rPr>
              <a:t>数据库信息写到</a:t>
            </a:r>
            <a:r>
              <a:rPr lang="en-US" altLang="zh-CN" b="1" kern="100" dirty="0">
                <a:latin typeface="Times New Roman" panose="02020603050405020304" pitchFamily="18" charset="0"/>
                <a:ea typeface="方正书宋简体"/>
              </a:rPr>
              <a:t>settings.py</a:t>
            </a:r>
            <a:r>
              <a:rPr lang="zh-CN" altLang="zh-CN" b="1" kern="100" dirty="0">
                <a:latin typeface="Times New Roman" panose="02020603050405020304" pitchFamily="18" charset="0"/>
                <a:ea typeface="方正书宋简体"/>
                <a:cs typeface="Times New Roman" panose="02020603050405020304" pitchFamily="18" charset="0"/>
              </a:rPr>
              <a:t>中</a:t>
            </a:r>
            <a:endParaRPr lang="zh-CN" altLang="en-US" b="1" dirty="0"/>
          </a:p>
        </p:txBody>
      </p:sp>
    </p:spTree>
    <p:extLst>
      <p:ext uri="{BB962C8B-B14F-4D97-AF65-F5344CB8AC3E}">
        <p14:creationId xmlns:p14="http://schemas.microsoft.com/office/powerpoint/2010/main" val="16681658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234176" y="1976187"/>
            <a:ext cx="11686478"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这里的“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MONGODB_HOST”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可根据实际情况修改：如果</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MongoDB</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运行在爬虫所在的计算机上，那就写“</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127.0.0.1”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；如果专门有一台计算机来运行数据库，那么就设置成对应计算机的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IP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地址。</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这样统一配置的好处在于，如果数据库进行了修改，那么直接修改</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settings.py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就可以了，不需要在</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Scrapy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的工程里面找哪些地方用了数据库的信息。统一配置是对一个工程的基本要求。</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items.py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和</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pipelines.py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设置好以后，</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Scrapy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就可以使用</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MongoDB</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来保存数据了。</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793267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3600" dirty="0" bmk="_Toc500013050">
                <a:solidFill>
                  <a:srgbClr val="7030A0"/>
                </a:solidFill>
                <a:latin typeface="黑体" panose="02010609060101010101" pitchFamily="49" charset="-122"/>
                <a:ea typeface="黑体" panose="02010609060101010101" pitchFamily="49" charset="-122"/>
                <a:cs typeface="+mn-cs"/>
              </a:rPr>
              <a:t>11.3.2  </a:t>
            </a:r>
            <a:r>
              <a:rPr lang="zh-CN" altLang="en-US" sz="3600" dirty="0" bmk="_Toc500013050">
                <a:solidFill>
                  <a:srgbClr val="7030A0"/>
                </a:solidFill>
                <a:latin typeface="黑体" panose="02010609060101010101" pitchFamily="49" charset="-122"/>
                <a:ea typeface="黑体" panose="02010609060101010101" pitchFamily="49" charset="-122"/>
                <a:cs typeface="+mn-cs"/>
              </a:rPr>
              <a:t>在</a:t>
            </a:r>
            <a:r>
              <a:rPr lang="en-US" altLang="zh-CN" sz="3600" dirty="0" err="1" bmk="_Toc500013050">
                <a:solidFill>
                  <a:srgbClr val="7030A0"/>
                </a:solidFill>
                <a:latin typeface="黑体" panose="02010609060101010101" pitchFamily="49" charset="-122"/>
                <a:ea typeface="黑体" panose="02010609060101010101" pitchFamily="49" charset="-122"/>
                <a:cs typeface="+mn-cs"/>
              </a:rPr>
              <a:t>Scrapy</a:t>
            </a:r>
            <a:r>
              <a:rPr lang="zh-CN" altLang="en-US" sz="3600" dirty="0" bmk="_Toc500013050">
                <a:solidFill>
                  <a:srgbClr val="7030A0"/>
                </a:solidFill>
                <a:latin typeface="黑体" panose="02010609060101010101" pitchFamily="49" charset="-122"/>
                <a:ea typeface="黑体" panose="02010609060101010101" pitchFamily="49" charset="-122"/>
                <a:cs typeface="+mn-cs"/>
              </a:rPr>
              <a:t>中使用</a:t>
            </a:r>
            <a:r>
              <a:rPr lang="en-US" altLang="zh-CN" sz="3600" dirty="0" err="1" bmk="_Toc500013050">
                <a:solidFill>
                  <a:srgbClr val="7030A0"/>
                </a:solidFill>
                <a:latin typeface="黑体" panose="02010609060101010101" pitchFamily="49" charset="-122"/>
                <a:ea typeface="黑体" panose="02010609060101010101" pitchFamily="49" charset="-122"/>
                <a:cs typeface="+mn-cs"/>
              </a:rPr>
              <a:t>MongoDB</a:t>
            </a:r>
            <a:endParaRPr lang="zh-CN" altLang="en-US" sz="3600" dirty="0" bmk="_Toc500013049">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293541" y="1994481"/>
            <a:ext cx="9322420" cy="2677656"/>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在设置好</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items.py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和</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pipelines.py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以后，</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Scrapy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已经具备了使用</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MongoDB</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来保存数据的要素。</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charset="-122"/>
                <a:cs typeface="Times New Roman" panose="02020603050405020304" pitchFamily="18" charset="0"/>
              </a:rPr>
              <a:t> </a:t>
            </a:r>
            <a:r>
              <a:rPr lang="en-US" altLang="zh-CN" dirty="0" smtClean="0">
                <a:latin typeface="Times New Roman" panose="02020603050405020304" pitchFamily="18" charset="0"/>
                <a:ea typeface="方正兰亭刊宋简体" charset="-122"/>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此时条件虽然有了，但是还需要告诉</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Scrapy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应该使用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pipelines.py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中设置的流程来保存数据。所以这个时候需要在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settings.py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中“告诉”</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Scrapy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，让它知道爬取到的数据应该传到哪里。</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000672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lvl="0" indent="228600" eaLnBrk="0" fontAlgn="base" hangingPunct="0">
              <a:lnSpc>
                <a:spcPct val="100000"/>
              </a:lnSpc>
              <a:spcBef>
                <a:spcPct val="0"/>
              </a:spcBef>
              <a:spcAft>
                <a:spcPct val="0"/>
              </a:spcAft>
              <a:buClrTx/>
              <a:buSzTx/>
              <a:buNone/>
            </a:pP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 </a:t>
            </a:r>
            <a:r>
              <a:rPr lang="zh-CN" altLang="en-US" dirty="0" smtClean="0">
                <a:solidFill>
                  <a:schemeClr val="tx1"/>
                </a:solidFill>
                <a:latin typeface="Times New Roman" panose="02020603050405020304" pitchFamily="18" charset="0"/>
                <a:ea typeface="方正兰亭刊宋简体" charset="-122"/>
                <a:cs typeface="Times New Roman" panose="02020603050405020304" pitchFamily="18" charset="0"/>
              </a:rPr>
              <a:t>      在</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settings.py</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中，下面几行数据是被默认注释掉的：</a:t>
            </a:r>
            <a:endParaRPr lang="zh-CN" altLang="en-US" dirty="0">
              <a:solidFill>
                <a:schemeClr val="tx1"/>
              </a:solidFill>
            </a:endParaRPr>
          </a:p>
          <a:p>
            <a:pPr marL="0" lvl="0" indent="228600" eaLnBrk="0" fontAlgn="base" hangingPunct="0">
              <a:lnSpc>
                <a:spcPct val="100000"/>
              </a:lnSpc>
              <a:spcBef>
                <a:spcPct val="0"/>
              </a:spcBef>
              <a:spcAft>
                <a:spcPct val="0"/>
              </a:spcAft>
              <a:buClrTx/>
              <a:buSzTx/>
              <a:buNone/>
            </a:pPr>
            <a:r>
              <a:rPr lang="en-US" altLang="zh-CN" dirty="0">
                <a:solidFill>
                  <a:srgbClr val="0070C0"/>
                </a:solidFill>
                <a:cs typeface="方正兰亭刊宋简体" charset="-122"/>
              </a:rPr>
              <a:t># Configure item pipelines</a:t>
            </a:r>
            <a:endParaRPr lang="en-US" altLang="zh-CN" dirty="0">
              <a:solidFill>
                <a:srgbClr val="0070C0"/>
              </a:solidFill>
            </a:endParaRPr>
          </a:p>
          <a:p>
            <a:pPr marL="0" lvl="0" indent="228600" eaLnBrk="0" fontAlgn="base" hangingPunct="0">
              <a:lnSpc>
                <a:spcPct val="100000"/>
              </a:lnSpc>
              <a:spcBef>
                <a:spcPct val="0"/>
              </a:spcBef>
              <a:spcAft>
                <a:spcPct val="0"/>
              </a:spcAft>
              <a:buClrTx/>
              <a:buSzTx/>
              <a:buNone/>
            </a:pPr>
            <a:r>
              <a:rPr lang="en-US" altLang="zh-CN" dirty="0">
                <a:solidFill>
                  <a:srgbClr val="0070C0"/>
                </a:solidFill>
                <a:cs typeface="方正兰亭刊宋简体" charset="-122"/>
              </a:rPr>
              <a:t># See http://scrapy.readthedocs.org/en/latest/topics/item-pipeline.html</a:t>
            </a:r>
            <a:endParaRPr lang="en-US" altLang="zh-CN" dirty="0">
              <a:solidFill>
                <a:srgbClr val="0070C0"/>
              </a:solidFill>
            </a:endParaRPr>
          </a:p>
          <a:p>
            <a:pPr marL="0" lvl="0" indent="228600" eaLnBrk="0" fontAlgn="base" hangingPunct="0">
              <a:lnSpc>
                <a:spcPct val="100000"/>
              </a:lnSpc>
              <a:spcBef>
                <a:spcPct val="0"/>
              </a:spcBef>
              <a:spcAft>
                <a:spcPct val="0"/>
              </a:spcAft>
              <a:buClrTx/>
              <a:buSzTx/>
              <a:buNone/>
            </a:pPr>
            <a:r>
              <a:rPr lang="en-US" altLang="zh-CN" dirty="0">
                <a:solidFill>
                  <a:srgbClr val="0070C0"/>
                </a:solidFill>
                <a:cs typeface="方正兰亭刊宋简体" charset="-122"/>
              </a:rPr>
              <a:t>#ITEM_PIPELINES = {</a:t>
            </a:r>
            <a:endParaRPr lang="en-US" altLang="zh-CN" dirty="0">
              <a:solidFill>
                <a:srgbClr val="0070C0"/>
              </a:solidFill>
            </a:endParaRPr>
          </a:p>
          <a:p>
            <a:pPr marL="0" lvl="0" indent="228600" eaLnBrk="0" fontAlgn="base" hangingPunct="0">
              <a:lnSpc>
                <a:spcPct val="100000"/>
              </a:lnSpc>
              <a:spcBef>
                <a:spcPct val="0"/>
              </a:spcBef>
              <a:spcAft>
                <a:spcPct val="0"/>
              </a:spcAft>
              <a:buClrTx/>
              <a:buSzTx/>
              <a:buNone/>
            </a:pPr>
            <a:r>
              <a:rPr lang="en-US" altLang="zh-CN" dirty="0">
                <a:solidFill>
                  <a:srgbClr val="0070C0"/>
                </a:solidFill>
                <a:cs typeface="方正兰亭刊宋简体" charset="-122"/>
              </a:rPr>
              <a:t># '</a:t>
            </a:r>
            <a:r>
              <a:rPr lang="en-US" altLang="zh-CN" dirty="0" err="1">
                <a:solidFill>
                  <a:srgbClr val="0070C0"/>
                </a:solidFill>
                <a:cs typeface="方正兰亭刊宋简体" charset="-122"/>
              </a:rPr>
              <a:t>baidu.pipelines.SomePipeline</a:t>
            </a:r>
            <a:r>
              <a:rPr lang="en-US" altLang="zh-CN" dirty="0">
                <a:solidFill>
                  <a:srgbClr val="0070C0"/>
                </a:solidFill>
                <a:cs typeface="方正兰亭刊宋简体" charset="-122"/>
              </a:rPr>
              <a:t>': 300,</a:t>
            </a:r>
            <a:endParaRPr lang="en-US" altLang="zh-CN" dirty="0">
              <a:solidFill>
                <a:srgbClr val="0070C0"/>
              </a:solidFill>
            </a:endParaRPr>
          </a:p>
          <a:p>
            <a:pPr marL="0" lvl="0" indent="228600" eaLnBrk="0" fontAlgn="base" hangingPunct="0">
              <a:lnSpc>
                <a:spcPct val="100000"/>
              </a:lnSpc>
              <a:spcBef>
                <a:spcPct val="0"/>
              </a:spcBef>
              <a:spcAft>
                <a:spcPct val="0"/>
              </a:spcAft>
              <a:buClrTx/>
              <a:buSzTx/>
              <a:buNone/>
            </a:pPr>
            <a:r>
              <a:rPr lang="en-US" altLang="zh-CN" dirty="0">
                <a:solidFill>
                  <a:srgbClr val="0070C0"/>
                </a:solidFill>
                <a:cs typeface="方正兰亭刊宋简体" charset="-122"/>
              </a:rPr>
              <a:t>#}</a:t>
            </a:r>
            <a:endParaRPr lang="zh-CN" altLang="en-US" dirty="0"/>
          </a:p>
        </p:txBody>
      </p:sp>
      <p:pic>
        <p:nvPicPr>
          <p:cNvPr id="4" name="Picture 2" descr="C:\Program Files\Microsoft Office\MEDIA\CAGCAT10\j020546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6938" y="4184786"/>
            <a:ext cx="1818742" cy="1809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4800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0080" y="2160783"/>
            <a:ext cx="5136252" cy="4023360"/>
          </a:xfrm>
        </p:spPr>
        <p:txBody>
          <a:bodyPr/>
          <a:lstStyle/>
          <a:p>
            <a:r>
              <a:rPr lang="en-US" altLang="zh-CN" dirty="0" smtClean="0"/>
              <a:t>        </a:t>
            </a:r>
            <a:r>
              <a:rPr lang="zh-CN" altLang="zh-CN" dirty="0" smtClean="0"/>
              <a:t>现在</a:t>
            </a:r>
            <a:r>
              <a:rPr lang="zh-CN" altLang="zh-CN" dirty="0"/>
              <a:t>需要解除注释，并设置成定义好的</a:t>
            </a:r>
            <a:r>
              <a:rPr lang="en-US" altLang="zh-CN" dirty="0"/>
              <a:t>pipeline</a:t>
            </a:r>
            <a:r>
              <a:rPr lang="zh-CN" altLang="zh-CN" dirty="0"/>
              <a:t>，其中，它默认的“</a:t>
            </a:r>
            <a:r>
              <a:rPr lang="en-US" altLang="zh-CN" dirty="0" err="1"/>
              <a:t>SomePipeline</a:t>
            </a:r>
            <a:r>
              <a:rPr lang="zh-CN" altLang="zh-CN" dirty="0"/>
              <a:t>”需要改成“</a:t>
            </a:r>
            <a:r>
              <a:rPr lang="en-US" altLang="zh-CN" dirty="0" err="1"/>
              <a:t>BaiduPipeline</a:t>
            </a:r>
            <a:r>
              <a:rPr lang="zh-CN" altLang="zh-CN" dirty="0"/>
              <a:t>”，如图</a:t>
            </a:r>
            <a:r>
              <a:rPr lang="en-US" altLang="zh-CN" dirty="0"/>
              <a:t>11-31</a:t>
            </a:r>
            <a:r>
              <a:rPr lang="zh-CN" altLang="zh-CN" dirty="0"/>
              <a:t>所示。</a:t>
            </a:r>
          </a:p>
          <a:p>
            <a:endParaRPr lang="zh-CN" altLang="en-US" dirty="0"/>
          </a:p>
        </p:txBody>
      </p:sp>
      <p:pic>
        <p:nvPicPr>
          <p:cNvPr id="37890" name="Image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5706" y="2120205"/>
            <a:ext cx="6090044" cy="347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412032" y="5869094"/>
            <a:ext cx="5067477"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11-31  </a:t>
            </a:r>
            <a:r>
              <a:rPr lang="zh-CN" altLang="zh-CN" b="1" kern="100" dirty="0">
                <a:latin typeface="Times New Roman" panose="02020603050405020304" pitchFamily="18" charset="0"/>
                <a:ea typeface="方正书宋简体"/>
                <a:cs typeface="Times New Roman" panose="02020603050405020304" pitchFamily="18" charset="0"/>
              </a:rPr>
              <a:t>解除</a:t>
            </a:r>
            <a:r>
              <a:rPr lang="en-US" altLang="zh-CN" b="1" kern="100" dirty="0">
                <a:latin typeface="Times New Roman" panose="02020603050405020304" pitchFamily="18" charset="0"/>
                <a:ea typeface="方正书宋简体"/>
              </a:rPr>
              <a:t>settings.py</a:t>
            </a:r>
            <a:r>
              <a:rPr lang="zh-CN" altLang="zh-CN" b="1" kern="100" dirty="0">
                <a:latin typeface="Times New Roman" panose="02020603050405020304" pitchFamily="18" charset="0"/>
                <a:ea typeface="方正书宋简体"/>
                <a:cs typeface="Times New Roman" panose="02020603050405020304" pitchFamily="18" charset="0"/>
              </a:rPr>
              <a:t>中的关于</a:t>
            </a:r>
            <a:r>
              <a:rPr lang="en-US" altLang="zh-CN" b="1" kern="100" dirty="0">
                <a:latin typeface="Times New Roman" panose="02020603050405020304" pitchFamily="18" charset="0"/>
                <a:ea typeface="方正书宋简体"/>
              </a:rPr>
              <a:t>pipelines</a:t>
            </a:r>
            <a:r>
              <a:rPr lang="zh-CN" altLang="zh-CN" b="1" kern="100" dirty="0">
                <a:latin typeface="Times New Roman" panose="02020603050405020304" pitchFamily="18" charset="0"/>
                <a:ea typeface="方正书宋简体"/>
                <a:cs typeface="Times New Roman" panose="02020603050405020304" pitchFamily="18" charset="0"/>
              </a:rPr>
              <a:t>的注释</a:t>
            </a:r>
            <a:endParaRPr lang="zh-CN" altLang="en-US" b="1" dirty="0"/>
          </a:p>
        </p:txBody>
      </p:sp>
    </p:spTree>
    <p:extLst>
      <p:ext uri="{BB962C8B-B14F-4D97-AF65-F5344CB8AC3E}">
        <p14:creationId xmlns:p14="http://schemas.microsoft.com/office/powerpoint/2010/main" val="9099700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903249" y="2020793"/>
            <a:ext cx="1055351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实际上，如果仔细观察会发现，</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pipelines.py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文件的文件名是“</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pipelines”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，在英文中这是一个复数名词。而“</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BaiduPipeline</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是一个单数名词。所以，</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pipelines.py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和前面的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items.py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一样，可以在里面定义多个不同的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pipeline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来处理数据。这也是为什么图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11</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31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中有一个数字“</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300</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”，这个数字称为优先级，数字越大，优先级越低。习惯上，这个数字使用整百数。所以在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ITEM_PIPELINES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这个字典中也可以按照字典的格式写很多个不同的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pipeline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，数据会先经过数字小的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pipeline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，再经过数字大的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pipeline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endParaRPr kumimoji="0" lang="zh-CN" altLang="en-US"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278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mage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3955" y="1857493"/>
            <a:ext cx="2884991" cy="40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43601" y="5876022"/>
            <a:ext cx="5215980"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11-1  Microsoft Visual C++ Build Tools</a:t>
            </a:r>
            <a:r>
              <a:rPr lang="zh-CN" altLang="zh-CN" b="1" kern="100" dirty="0">
                <a:latin typeface="Times New Roman" panose="02020603050405020304" pitchFamily="18" charset="0"/>
                <a:ea typeface="方正书宋简体"/>
                <a:cs typeface="Times New Roman" panose="02020603050405020304" pitchFamily="18" charset="0"/>
              </a:rPr>
              <a:t>安装界面</a:t>
            </a:r>
            <a:r>
              <a:rPr lang="en-US" altLang="zh-CN" b="1" kern="100" dirty="0">
                <a:latin typeface="Times New Roman" panose="02020603050405020304" pitchFamily="18" charset="0"/>
                <a:ea typeface="方正书宋简体"/>
              </a:rPr>
              <a:t> </a:t>
            </a:r>
            <a:endParaRPr lang="zh-CN" altLang="en-US" b="1" dirty="0"/>
          </a:p>
        </p:txBody>
      </p:sp>
    </p:spTree>
    <p:extLst>
      <p:ext uri="{BB962C8B-B14F-4D97-AF65-F5344CB8AC3E}">
        <p14:creationId xmlns:p14="http://schemas.microsoft.com/office/powerpoint/2010/main" val="2760981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
                <a:solidFill>
                  <a:srgbClr val="0070C0"/>
                </a:solidFill>
                <a:latin typeface="华文行楷" panose="02010800040101010101" pitchFamily="2" charset="-122"/>
                <a:ea typeface="华文行楷" panose="02010800040101010101" pitchFamily="2" charset="-122"/>
                <a:cs typeface="+mn-cs"/>
              </a:rPr>
              <a:t>11.4  </a:t>
            </a:r>
            <a:r>
              <a:rPr lang="en-US" altLang="zh-CN" sz="4000" dirty="0" err="1" bmk="">
                <a:solidFill>
                  <a:srgbClr val="0070C0"/>
                </a:solidFill>
                <a:latin typeface="华文行楷" panose="02010800040101010101" pitchFamily="2" charset="-122"/>
                <a:ea typeface="华文行楷" panose="02010800040101010101" pitchFamily="2" charset="-122"/>
                <a:cs typeface="+mn-cs"/>
              </a:rPr>
              <a:t>Scrapy</a:t>
            </a:r>
            <a:r>
              <a:rPr lang="zh-CN" altLang="zh-CN" sz="4000" dirty="0" bmk="">
                <a:solidFill>
                  <a:srgbClr val="0070C0"/>
                </a:solidFill>
                <a:latin typeface="华文行楷" panose="02010800040101010101" pitchFamily="2" charset="-122"/>
                <a:ea typeface="华文行楷" panose="02010800040101010101" pitchFamily="2" charset="-122"/>
                <a:cs typeface="+mn-cs"/>
              </a:rPr>
              <a:t>与</a:t>
            </a:r>
            <a:r>
              <a:rPr lang="en-US" altLang="zh-CN" sz="4000" dirty="0" err="1" bmk="">
                <a:solidFill>
                  <a:srgbClr val="0070C0"/>
                </a:solidFill>
                <a:latin typeface="华文行楷" panose="02010800040101010101" pitchFamily="2" charset="-122"/>
                <a:ea typeface="华文行楷" panose="02010800040101010101" pitchFamily="2" charset="-122"/>
                <a:cs typeface="+mn-cs"/>
              </a:rPr>
              <a:t>Redis</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a:xfrm>
            <a:off x="1097280" y="1845734"/>
            <a:ext cx="10388476" cy="4023360"/>
          </a:xfrm>
        </p:spPr>
        <p:txBody>
          <a:bodyPr/>
          <a:lstStyle/>
          <a:p>
            <a:r>
              <a:rPr lang="en-US" altLang="zh-CN" dirty="0" smtClean="0"/>
              <a:t>         </a:t>
            </a:r>
            <a:r>
              <a:rPr lang="en-US" altLang="zh-CN" dirty="0" err="1" smtClean="0"/>
              <a:t>Scrapy</a:t>
            </a:r>
            <a:r>
              <a:rPr lang="zh-CN" altLang="zh-CN" dirty="0"/>
              <a:t>是一个分布式爬虫的框架，如果把它像普通的爬虫一样单机运行，它的优势将不会被体现出来</a:t>
            </a:r>
            <a:r>
              <a:rPr lang="zh-CN" altLang="zh-CN" dirty="0" smtClean="0"/>
              <a:t>。</a:t>
            </a:r>
            <a:endParaRPr lang="en-US" altLang="zh-CN" dirty="0" smtClean="0"/>
          </a:p>
          <a:p>
            <a:r>
              <a:rPr lang="en-US" altLang="zh-CN" dirty="0"/>
              <a:t> </a:t>
            </a:r>
            <a:r>
              <a:rPr lang="en-US" altLang="zh-CN" dirty="0" smtClean="0"/>
              <a:t>        </a:t>
            </a:r>
            <a:r>
              <a:rPr lang="zh-CN" altLang="zh-CN" dirty="0" smtClean="0"/>
              <a:t>因此</a:t>
            </a:r>
            <a:r>
              <a:rPr lang="zh-CN" altLang="zh-CN" dirty="0"/>
              <a:t>，要让</a:t>
            </a:r>
            <a:r>
              <a:rPr lang="en-US" altLang="zh-CN" dirty="0" err="1"/>
              <a:t>Scrapy</a:t>
            </a:r>
            <a:r>
              <a:rPr lang="zh-CN" altLang="zh-CN" dirty="0"/>
              <a:t>往分布式爬虫方向发展，就需要学习</a:t>
            </a:r>
            <a:r>
              <a:rPr lang="en-US" altLang="zh-CN" dirty="0" err="1"/>
              <a:t>Scrapy</a:t>
            </a:r>
            <a:r>
              <a:rPr lang="zh-CN" altLang="zh-CN" dirty="0"/>
              <a:t>与</a:t>
            </a:r>
            <a:r>
              <a:rPr lang="en-US" altLang="zh-CN" dirty="0" err="1"/>
              <a:t>Redis</a:t>
            </a:r>
            <a:r>
              <a:rPr lang="zh-CN" altLang="zh-CN" dirty="0"/>
              <a:t>的结合使用。</a:t>
            </a:r>
            <a:r>
              <a:rPr lang="en-US" altLang="zh-CN" dirty="0" err="1"/>
              <a:t>Redis</a:t>
            </a:r>
            <a:r>
              <a:rPr lang="zh-CN" altLang="zh-CN" dirty="0"/>
              <a:t>在</a:t>
            </a:r>
            <a:r>
              <a:rPr lang="en-US" altLang="zh-CN" dirty="0" err="1"/>
              <a:t>Scrapy</a:t>
            </a:r>
            <a:r>
              <a:rPr lang="zh-CN" altLang="zh-CN" dirty="0"/>
              <a:t>的爬虫中作为一个队列存在。</a:t>
            </a:r>
          </a:p>
          <a:p>
            <a:r>
              <a:rPr lang="en-US" altLang="zh-CN" dirty="0" smtClean="0"/>
              <a:t> </a:t>
            </a:r>
            <a:endParaRPr lang="zh-CN" altLang="en-US" dirty="0"/>
          </a:p>
        </p:txBody>
      </p:sp>
    </p:spTree>
    <p:extLst>
      <p:ext uri="{BB962C8B-B14F-4D97-AF65-F5344CB8AC3E}">
        <p14:creationId xmlns:p14="http://schemas.microsoft.com/office/powerpoint/2010/main" val="3966647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3600" dirty="0" bmk="_Toc500013052">
                <a:solidFill>
                  <a:srgbClr val="7030A0"/>
                </a:solidFill>
                <a:latin typeface="黑体" panose="02010609060101010101" pitchFamily="49" charset="-122"/>
                <a:ea typeface="黑体" panose="02010609060101010101" pitchFamily="49" charset="-122"/>
                <a:cs typeface="+mn-cs"/>
              </a:rPr>
              <a:t>11.4.1  </a:t>
            </a:r>
            <a:r>
              <a:rPr lang="en-US" altLang="zh-CN" sz="3600" dirty="0" err="1" bmk="_Toc500013052">
                <a:solidFill>
                  <a:srgbClr val="7030A0"/>
                </a:solidFill>
                <a:latin typeface="黑体" panose="02010609060101010101" pitchFamily="49" charset="-122"/>
                <a:ea typeface="黑体" panose="02010609060101010101" pitchFamily="49" charset="-122"/>
                <a:cs typeface="+mn-cs"/>
              </a:rPr>
              <a:t>Scrapy_redis</a:t>
            </a:r>
            <a:r>
              <a:rPr lang="zh-CN" altLang="en-US" sz="3600" dirty="0" bmk="_Toc500013052">
                <a:solidFill>
                  <a:srgbClr val="7030A0"/>
                </a:solidFill>
                <a:latin typeface="黑体" panose="02010609060101010101" pitchFamily="49" charset="-122"/>
                <a:ea typeface="黑体" panose="02010609060101010101" pitchFamily="49" charset="-122"/>
                <a:cs typeface="+mn-cs"/>
              </a:rPr>
              <a:t>的安装和</a:t>
            </a:r>
            <a:r>
              <a:rPr lang="zh-CN" altLang="en-US" sz="3600" dirty="0" bmk="_Toc500013052">
                <a:solidFill>
                  <a:srgbClr val="7030A0"/>
                </a:solidFill>
                <a:latin typeface="黑体" panose="02010609060101010101" pitchFamily="49" charset="-122"/>
                <a:ea typeface="黑体" panose="02010609060101010101" pitchFamily="49" charset="-122"/>
                <a:cs typeface="+mn-cs"/>
              </a:rPr>
              <a:t>使用</a:t>
            </a:r>
            <a:endParaRPr lang="zh-CN" altLang="en-US" sz="3600" dirty="0" bmk="_Toc500013050">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097280" y="1656811"/>
            <a:ext cx="10310418" cy="4401205"/>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Scrapy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自带的待爬队列是</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deque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，而现在需要使用</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Redis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来作为队列，所以就需要将原来操作</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deque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的方法替换为操作</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Redis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的方法。但是，如果要把三轮车换成挖掘机，驾驶员也必须从三轮车驾驶员换成挖掘机驾驶员。</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Scrapy_redis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在这里就充当驾驶员的角色。更准确地说，</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Scrapy_redis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是</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Scrapy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的“组件”，它已经封装了使用</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Scrapy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操作</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Redis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的各个方法。</a:t>
            </a:r>
            <a:endParaRPr kumimoji="0" lang="zh-CN" altLang="en-US"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a:t>
            </a:r>
            <a:r>
              <a:rPr kumimoji="0" lang="en-US" altLang="zh-CN" i="0" u="none" strike="noStrike" cap="none" normalizeH="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Windows</a:t>
            </a:r>
            <a:r>
              <a:rPr kumimoji="0" lang="zh-CN" altLang="en-US" i="0" u="none" strike="noStrike" cap="none" normalizeH="0" baseline="0" dirty="0" smtClean="0">
                <a:ln>
                  <a:noFill/>
                </a:ln>
                <a:solidFill>
                  <a:schemeClr val="tx1"/>
                </a:solidFill>
                <a:effectLst/>
                <a:latin typeface="宋体" panose="02010600030101010101" pitchFamily="2" charset="-122"/>
                <a:ea typeface="方正兰亭刊宋简体" charset="-122"/>
                <a:cs typeface="宋体" panose="02010600030101010101" pitchFamily="2" charset="-122"/>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Linux</a:t>
            </a:r>
            <a:r>
              <a:rPr kumimoji="0" lang="zh-CN" altLang="en-US" i="0" u="none" strike="noStrike" cap="none" normalizeH="0" baseline="0" dirty="0" smtClean="0">
                <a:ln>
                  <a:noFill/>
                </a:ln>
                <a:solidFill>
                  <a:schemeClr val="tx1"/>
                </a:solidFill>
                <a:effectLst/>
                <a:latin typeface="宋体" panose="02010600030101010101" pitchFamily="2" charset="-122"/>
                <a:ea typeface="方正兰亭刊宋简体" charset="-122"/>
                <a:cs typeface="宋体" panose="02010600030101010101" pitchFamily="2" charset="-122"/>
              </a:rPr>
              <a:t>和</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Mac OS</a:t>
            </a:r>
            <a:r>
              <a:rPr kumimoji="0" lang="zh-CN" altLang="en-US" i="0" u="none" strike="noStrike" cap="none" normalizeH="0" baseline="0" dirty="0" smtClean="0">
                <a:ln>
                  <a:noFill/>
                </a:ln>
                <a:solidFill>
                  <a:schemeClr val="tx1"/>
                </a:solidFill>
                <a:effectLst/>
                <a:latin typeface="宋体" panose="02010600030101010101" pitchFamily="2" charset="-122"/>
                <a:ea typeface="方正兰亭刊宋简体" charset="-122"/>
                <a:cs typeface="宋体" panose="02010600030101010101" pitchFamily="2" charset="-122"/>
              </a:rPr>
              <a:t>都可</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以在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CMD</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或者终端中使用       </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pip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安装</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Scrapy_redis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endParaRPr kumimoji="0" lang="zh-CN" altLang="en-US"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charset="-122"/>
              </a:rPr>
              <a:t>pip install </a:t>
            </a:r>
            <a:r>
              <a:rPr kumimoji="0" lang="en-US" altLang="zh-CN" i="0" u="none" strike="noStrike" cap="none" normalizeH="0" baseline="0" dirty="0" err="1" smtClean="0">
                <a:ln>
                  <a:noFill/>
                </a:ln>
                <a:solidFill>
                  <a:srgbClr val="0070C0"/>
                </a:solidFill>
                <a:effectLst/>
                <a:cs typeface="方正兰亭刊宋简体" charset="-122"/>
              </a:rPr>
              <a:t>scrapy_redis</a:t>
            </a:r>
            <a:endParaRPr kumimoji="0" lang="en-US" altLang="zh-CN" i="0" u="none" strike="noStrike" cap="none" normalizeH="0" baseline="0" dirty="0" smtClean="0">
              <a:ln>
                <a:noFill/>
              </a:ln>
              <a:solidFill>
                <a:srgbClr val="0070C0"/>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安装过程如图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34</a:t>
            </a:r>
            <a:r>
              <a:rPr kumimoji="0" lang="zh-CN" altLang="en-US"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4836164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Image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2224" y="1909363"/>
            <a:ext cx="4953274" cy="404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63060" y="5954081"/>
            <a:ext cx="351160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11-34  </a:t>
            </a:r>
            <a:r>
              <a:rPr lang="zh-CN" altLang="zh-CN" b="1" kern="100" dirty="0">
                <a:latin typeface="Times New Roman" panose="02020603050405020304" pitchFamily="18" charset="0"/>
                <a:ea typeface="方正书宋简体"/>
                <a:cs typeface="Times New Roman" panose="02020603050405020304" pitchFamily="18" charset="0"/>
              </a:rPr>
              <a:t>安装</a:t>
            </a:r>
            <a:r>
              <a:rPr lang="en-US" altLang="zh-CN" b="1" kern="100" dirty="0" err="1">
                <a:latin typeface="Times New Roman" panose="02020603050405020304" pitchFamily="18" charset="0"/>
                <a:ea typeface="方正书宋简体"/>
              </a:rPr>
              <a:t>Scrapy_redis</a:t>
            </a:r>
            <a:r>
              <a:rPr lang="zh-CN" altLang="zh-CN" b="1" kern="100" dirty="0">
                <a:latin typeface="Times New Roman" panose="02020603050405020304" pitchFamily="18" charset="0"/>
                <a:ea typeface="方正书宋简体"/>
                <a:cs typeface="Times New Roman" panose="02020603050405020304" pitchFamily="18" charset="0"/>
              </a:rPr>
              <a:t>的过程</a:t>
            </a:r>
            <a:endParaRPr lang="zh-CN" altLang="en-US" b="1" dirty="0"/>
          </a:p>
        </p:txBody>
      </p:sp>
    </p:spTree>
    <p:extLst>
      <p:ext uri="{BB962C8B-B14F-4D97-AF65-F5344CB8AC3E}">
        <p14:creationId xmlns:p14="http://schemas.microsoft.com/office/powerpoint/2010/main" val="33787905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3600" dirty="0" bmk="_Toc500013053">
                <a:solidFill>
                  <a:srgbClr val="7030A0"/>
                </a:solidFill>
                <a:latin typeface="黑体" panose="02010609060101010101" pitchFamily="49" charset="-122"/>
                <a:ea typeface="黑体" panose="02010609060101010101" pitchFamily="49" charset="-122"/>
                <a:cs typeface="+mn-cs"/>
              </a:rPr>
              <a:t>11.4.2  </a:t>
            </a:r>
            <a:r>
              <a:rPr lang="zh-CN" altLang="en-US" sz="3600" dirty="0" bmk="_Toc500013053">
                <a:solidFill>
                  <a:srgbClr val="7030A0"/>
                </a:solidFill>
                <a:latin typeface="黑体" panose="02010609060101010101" pitchFamily="49" charset="-122"/>
                <a:ea typeface="黑体" panose="02010609060101010101" pitchFamily="49" charset="-122"/>
                <a:cs typeface="+mn-cs"/>
              </a:rPr>
              <a:t>使用</a:t>
            </a:r>
            <a:r>
              <a:rPr lang="en-US" altLang="zh-CN" sz="3600" dirty="0" err="1" bmk="_Toc500013053">
                <a:solidFill>
                  <a:srgbClr val="7030A0"/>
                </a:solidFill>
                <a:latin typeface="黑体" panose="02010609060101010101" pitchFamily="49" charset="-122"/>
                <a:ea typeface="黑体" panose="02010609060101010101" pitchFamily="49" charset="-122"/>
                <a:cs typeface="+mn-cs"/>
              </a:rPr>
              <a:t>Redis</a:t>
            </a:r>
            <a:r>
              <a:rPr lang="zh-CN" altLang="en-US" sz="3600" dirty="0" bmk="_Toc500013053">
                <a:solidFill>
                  <a:srgbClr val="7030A0"/>
                </a:solidFill>
                <a:latin typeface="黑体" panose="02010609060101010101" pitchFamily="49" charset="-122"/>
                <a:ea typeface="黑体" panose="02010609060101010101" pitchFamily="49" charset="-122"/>
                <a:cs typeface="+mn-cs"/>
              </a:rPr>
              <a:t>缓存网页并自动去</a:t>
            </a:r>
            <a:r>
              <a:rPr lang="zh-CN" altLang="en-US" sz="3600" dirty="0" bmk="_Toc500013053">
                <a:solidFill>
                  <a:srgbClr val="7030A0"/>
                </a:solidFill>
                <a:latin typeface="黑体" panose="02010609060101010101" pitchFamily="49" charset="-122"/>
                <a:ea typeface="黑体" panose="02010609060101010101" pitchFamily="49" charset="-122"/>
                <a:cs typeface="+mn-cs"/>
              </a:rPr>
              <a:t>重</a:t>
            </a:r>
            <a:endParaRPr lang="zh-CN" altLang="en-US" sz="3600" dirty="0" bmk="_Toc500013052">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014761" y="1929405"/>
            <a:ext cx="10359483" cy="3970318"/>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由于</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Scrapy_redis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已经封装了大部分的流程，所以我们使用它不会有任何难度。</a:t>
            </a:r>
            <a:endParaRPr lang="en-US" altLang="zh-CN" dirty="0"/>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C00000"/>
                </a:solidFill>
                <a:effectLst/>
                <a:ea typeface="方正兰亭中黑简体" charset="-122"/>
                <a:cs typeface="Times New Roman" panose="02020603050405020304" pitchFamily="18" charset="0"/>
              </a:rPr>
              <a:t>1</a:t>
            </a:r>
            <a:r>
              <a:rPr kumimoji="0" lang="zh-CN" altLang="en-US" i="0" u="none" strike="noStrike" cap="none" normalizeH="0" baseline="0" dirty="0" smtClean="0">
                <a:ln>
                  <a:noFill/>
                </a:ln>
                <a:solidFill>
                  <a:srgbClr val="C00000"/>
                </a:solidFill>
                <a:effectLst/>
                <a:ea typeface="方正兰亭中黑简体" charset="-122"/>
                <a:cs typeface="Times New Roman" panose="02020603050405020304" pitchFamily="18" charset="0"/>
              </a:rPr>
              <a:t>．启动</a:t>
            </a:r>
            <a:r>
              <a:rPr kumimoji="0" lang="en-US" altLang="zh-CN" i="0" u="none" strike="noStrike" cap="none" normalizeH="0" baseline="0" dirty="0" err="1" smtClean="0">
                <a:ln>
                  <a:noFill/>
                </a:ln>
                <a:solidFill>
                  <a:srgbClr val="C00000"/>
                </a:solidFill>
                <a:effectLst/>
                <a:ea typeface="方正兰亭中黑简体" charset="-122"/>
                <a:cs typeface="Times New Roman" panose="02020603050405020304" pitchFamily="18" charset="0"/>
              </a:rPr>
              <a:t>Redis</a:t>
            </a:r>
            <a:endParaRPr kumimoji="0" lang="en-US" altLang="zh-CN" i="0" u="none" strike="noStrike" cap="none" normalizeH="0" baseline="0" dirty="0" smtClean="0">
              <a:ln>
                <a:noFill/>
              </a:ln>
              <a:solidFill>
                <a:srgbClr val="C0000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首先需要把</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Redis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启动起来。对于</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Mac OS/Linux</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系统，直接在终端下面输入以下命令并按</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Enter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键：</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err="1" smtClean="0">
                <a:ln>
                  <a:noFill/>
                </a:ln>
                <a:solidFill>
                  <a:srgbClr val="0070C0"/>
                </a:solidFill>
                <a:effectLst/>
                <a:cs typeface="方正兰亭刊宋简体" charset="-122"/>
              </a:rPr>
              <a:t>redis</a:t>
            </a:r>
            <a:r>
              <a:rPr kumimoji="0" lang="en-US" altLang="zh-CN" i="0" u="none" strike="noStrike" cap="none" normalizeH="0" baseline="0" dirty="0" smtClean="0">
                <a:ln>
                  <a:noFill/>
                </a:ln>
                <a:solidFill>
                  <a:srgbClr val="0070C0"/>
                </a:solidFill>
                <a:effectLst/>
                <a:cs typeface="方正兰亭刊宋简体" charset="-122"/>
              </a:rPr>
              <a:t>-server</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Windows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系统中，通过</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CMD</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cd</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命令进入存放</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Redis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的文件夹，并运行：</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charset="-122"/>
              </a:rPr>
              <a:t>redis-server.exe</a:t>
            </a:r>
            <a:endParaRPr kumimoji="0" lang="en-US" altLang="zh-CN" i="0" u="none" strike="noStrike" cap="none" normalizeH="0" baseline="0" dirty="0" smtClean="0">
              <a:ln>
                <a:noFill/>
              </a:ln>
              <a:solidFill>
                <a:srgbClr val="0070C0"/>
              </a:solidFill>
              <a:effectLst/>
            </a:endParaRPr>
          </a:p>
        </p:txBody>
      </p:sp>
    </p:spTree>
    <p:extLst>
      <p:ext uri="{BB962C8B-B14F-4D97-AF65-F5344CB8AC3E}">
        <p14:creationId xmlns:p14="http://schemas.microsoft.com/office/powerpoint/2010/main" val="12026432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2</a:t>
            </a:r>
            <a:r>
              <a:rPr lang="zh-CN" altLang="zh-CN" dirty="0">
                <a:solidFill>
                  <a:srgbClr val="C00000"/>
                </a:solidFill>
              </a:rPr>
              <a:t>．修改爬虫</a:t>
            </a:r>
          </a:p>
          <a:p>
            <a:r>
              <a:rPr lang="en-US" altLang="zh-CN" dirty="0" smtClean="0"/>
              <a:t>         </a:t>
            </a:r>
            <a:r>
              <a:rPr lang="zh-CN" altLang="zh-CN" dirty="0" smtClean="0"/>
              <a:t>在</a:t>
            </a:r>
            <a:r>
              <a:rPr lang="zh-CN" altLang="zh-CN" dirty="0"/>
              <a:t>前面的代码中，爬虫继承自</a:t>
            </a:r>
            <a:r>
              <a:rPr lang="en-US" altLang="zh-CN" dirty="0" err="1"/>
              <a:t>scrapy.Spider</a:t>
            </a:r>
            <a:r>
              <a:rPr lang="zh-CN" altLang="zh-CN" dirty="0"/>
              <a:t>这个父类。这是</a:t>
            </a:r>
            <a:r>
              <a:rPr lang="en-US" altLang="zh-CN" dirty="0" err="1"/>
              <a:t>Scrapy</a:t>
            </a:r>
            <a:r>
              <a:rPr lang="zh-CN" altLang="zh-CN" dirty="0"/>
              <a:t>里面最基本的一个爬虫类，只能实现基本的爬虫功能。现在需要把它替换掉，从而实现更高级的功能。</a:t>
            </a:r>
          </a:p>
          <a:p>
            <a:endParaRPr lang="zh-CN" altLang="en-US" dirty="0"/>
          </a:p>
        </p:txBody>
      </p:sp>
    </p:spTree>
    <p:extLst>
      <p:ext uri="{BB962C8B-B14F-4D97-AF65-F5344CB8AC3E}">
        <p14:creationId xmlns:p14="http://schemas.microsoft.com/office/powerpoint/2010/main" val="16078540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3"/>
            <a:ext cx="10031637" cy="4488159"/>
          </a:xfrm>
        </p:spPr>
        <p:txBody>
          <a:bodyPr>
            <a:normAutofit lnSpcReduction="10000"/>
          </a:bodyPr>
          <a:lstStyle/>
          <a:p>
            <a:r>
              <a:rPr lang="en-US" altLang="zh-CN" dirty="0">
                <a:solidFill>
                  <a:srgbClr val="C00000"/>
                </a:solidFill>
              </a:rPr>
              <a:t>3</a:t>
            </a:r>
            <a:r>
              <a:rPr lang="zh-CN" altLang="zh-CN" dirty="0">
                <a:solidFill>
                  <a:srgbClr val="C00000"/>
                </a:solidFill>
              </a:rPr>
              <a:t>．修改设置</a:t>
            </a:r>
          </a:p>
          <a:p>
            <a:r>
              <a:rPr lang="en-US" altLang="zh-CN" dirty="0" smtClean="0"/>
              <a:t>         </a:t>
            </a:r>
            <a:r>
              <a:rPr lang="zh-CN" altLang="zh-CN" dirty="0" smtClean="0"/>
              <a:t>现在</a:t>
            </a:r>
            <a:r>
              <a:rPr lang="zh-CN" altLang="zh-CN" dirty="0"/>
              <a:t>已经把三轮车换成了挖掘机，但是</a:t>
            </a:r>
            <a:r>
              <a:rPr lang="en-US" altLang="zh-CN" dirty="0" err="1"/>
              <a:t>Scrapy</a:t>
            </a:r>
            <a:r>
              <a:rPr lang="zh-CN" altLang="zh-CN" dirty="0"/>
              <a:t>按照指挥三轮车的方式指挥挖掘机，所以挖掘机还不能正常工作</a:t>
            </a:r>
            <a:r>
              <a:rPr lang="zh-CN" altLang="zh-CN" dirty="0" smtClean="0"/>
              <a:t>。因此</a:t>
            </a:r>
            <a:r>
              <a:rPr lang="zh-CN" altLang="zh-CN" dirty="0"/>
              <a:t>修改爬虫文件还不行，</a:t>
            </a:r>
            <a:r>
              <a:rPr lang="en-US" altLang="zh-CN" dirty="0" err="1"/>
              <a:t>Scrapy</a:t>
            </a:r>
            <a:r>
              <a:rPr lang="zh-CN" altLang="zh-CN" dirty="0"/>
              <a:t>还不能认识这个新的爬虫，还需要修改</a:t>
            </a:r>
            <a:r>
              <a:rPr lang="en-US" altLang="zh-CN" dirty="0"/>
              <a:t>settings.py</a:t>
            </a:r>
            <a:r>
              <a:rPr lang="zh-CN" altLang="zh-CN" dirty="0"/>
              <a:t>。</a:t>
            </a:r>
          </a:p>
          <a:p>
            <a:pPr marL="0" indent="0">
              <a:buNone/>
            </a:pPr>
            <a:r>
              <a:rPr lang="zh-CN" altLang="zh-CN" dirty="0"/>
              <a:t>（</a:t>
            </a:r>
            <a:r>
              <a:rPr lang="en-US" altLang="zh-CN" dirty="0"/>
              <a:t>1</a:t>
            </a:r>
            <a:r>
              <a:rPr lang="zh-CN" altLang="zh-CN" dirty="0"/>
              <a:t>）</a:t>
            </a:r>
            <a:r>
              <a:rPr lang="en-US" altLang="zh-CN" dirty="0"/>
              <a:t>Scheduler</a:t>
            </a:r>
            <a:endParaRPr lang="zh-CN" altLang="zh-CN" dirty="0"/>
          </a:p>
          <a:p>
            <a:r>
              <a:rPr lang="en-US" altLang="zh-CN" dirty="0" smtClean="0"/>
              <a:t>         </a:t>
            </a:r>
            <a:r>
              <a:rPr lang="zh-CN" altLang="zh-CN" dirty="0" smtClean="0"/>
              <a:t>首先</a:t>
            </a:r>
            <a:r>
              <a:rPr lang="zh-CN" altLang="zh-CN" dirty="0"/>
              <a:t>是调度</a:t>
            </a:r>
            <a:r>
              <a:rPr lang="en-US" altLang="zh-CN" dirty="0"/>
              <a:t>Scheduler</a:t>
            </a:r>
            <a:r>
              <a:rPr lang="zh-CN" altLang="zh-CN" dirty="0"/>
              <a:t>的替换。这是</a:t>
            </a:r>
            <a:r>
              <a:rPr lang="en-US" altLang="zh-CN" dirty="0" err="1"/>
              <a:t>Scrapy</a:t>
            </a:r>
            <a:r>
              <a:rPr lang="zh-CN" altLang="zh-CN" dirty="0"/>
              <a:t>中的调度员。在</a:t>
            </a:r>
            <a:r>
              <a:rPr lang="en-US" altLang="zh-CN" dirty="0"/>
              <a:t>settings.py</a:t>
            </a:r>
            <a:r>
              <a:rPr lang="zh-CN" altLang="zh-CN" dirty="0"/>
              <a:t>中添加以下代码：</a:t>
            </a:r>
          </a:p>
          <a:p>
            <a:r>
              <a:rPr lang="en-US" altLang="zh-CN" dirty="0">
                <a:solidFill>
                  <a:srgbClr val="0070C0"/>
                </a:solidFill>
              </a:rPr>
              <a:t># Enables scheduling storing requests queue in </a:t>
            </a:r>
            <a:r>
              <a:rPr lang="en-US" altLang="zh-CN" dirty="0" err="1">
                <a:solidFill>
                  <a:srgbClr val="0070C0"/>
                </a:solidFill>
              </a:rPr>
              <a:t>redis</a:t>
            </a:r>
            <a:r>
              <a:rPr lang="en-US" altLang="zh-CN" dirty="0">
                <a:solidFill>
                  <a:srgbClr val="0070C0"/>
                </a:solidFill>
              </a:rPr>
              <a:t>.</a:t>
            </a:r>
            <a:endParaRPr lang="zh-CN" altLang="zh-CN" dirty="0">
              <a:solidFill>
                <a:srgbClr val="0070C0"/>
              </a:solidFill>
            </a:endParaRPr>
          </a:p>
          <a:p>
            <a:r>
              <a:rPr lang="en-US" altLang="zh-CN" dirty="0">
                <a:solidFill>
                  <a:srgbClr val="0070C0"/>
                </a:solidFill>
              </a:rPr>
              <a:t>SCHEDULER = "</a:t>
            </a:r>
            <a:r>
              <a:rPr lang="en-US" altLang="zh-CN" dirty="0" err="1">
                <a:solidFill>
                  <a:srgbClr val="0070C0"/>
                </a:solidFill>
              </a:rPr>
              <a:t>scrapy_redis.scheduler.Scheduler</a:t>
            </a:r>
            <a:r>
              <a:rPr lang="en-US" altLang="zh-CN" dirty="0">
                <a:solidFill>
                  <a:srgbClr val="0070C0"/>
                </a:solidFill>
              </a:rPr>
              <a:t>"</a:t>
            </a:r>
            <a:endParaRPr lang="zh-CN" altLang="zh-CN"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3073642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zh-CN" dirty="0"/>
              <a:t>（</a:t>
            </a:r>
            <a:r>
              <a:rPr lang="en-US" altLang="zh-CN" dirty="0"/>
              <a:t>2</a:t>
            </a:r>
            <a:r>
              <a:rPr lang="zh-CN" altLang="zh-CN" dirty="0"/>
              <a:t>）去重</a:t>
            </a:r>
          </a:p>
          <a:p>
            <a:r>
              <a:rPr lang="en-US" altLang="zh-CN" dirty="0">
                <a:solidFill>
                  <a:srgbClr val="0070C0"/>
                </a:solidFill>
              </a:rPr>
              <a:t># Ensure all spiders share same duplicates filter through </a:t>
            </a:r>
            <a:r>
              <a:rPr lang="en-US" altLang="zh-CN" dirty="0" err="1">
                <a:solidFill>
                  <a:srgbClr val="0070C0"/>
                </a:solidFill>
              </a:rPr>
              <a:t>redis</a:t>
            </a:r>
            <a:r>
              <a:rPr lang="en-US" altLang="zh-CN" dirty="0">
                <a:solidFill>
                  <a:srgbClr val="0070C0"/>
                </a:solidFill>
              </a:rPr>
              <a:t>.</a:t>
            </a:r>
            <a:endParaRPr lang="zh-CN" altLang="zh-CN" dirty="0">
              <a:solidFill>
                <a:srgbClr val="0070C0"/>
              </a:solidFill>
            </a:endParaRPr>
          </a:p>
          <a:p>
            <a:r>
              <a:rPr lang="en-US" altLang="zh-CN" dirty="0">
                <a:solidFill>
                  <a:srgbClr val="0070C0"/>
                </a:solidFill>
              </a:rPr>
              <a:t>DUPEFILTER_CLASS = "</a:t>
            </a:r>
            <a:r>
              <a:rPr lang="en-US" altLang="zh-CN" dirty="0" err="1">
                <a:solidFill>
                  <a:srgbClr val="0070C0"/>
                </a:solidFill>
              </a:rPr>
              <a:t>scrapy_redis.dupefilter.RFPDupeFilter</a:t>
            </a:r>
            <a:r>
              <a:rPr lang="en-US" altLang="zh-CN" dirty="0">
                <a:solidFill>
                  <a:srgbClr val="0070C0"/>
                </a:solidFill>
              </a:rPr>
              <a:t>"</a:t>
            </a:r>
            <a:endParaRPr lang="zh-CN" altLang="zh-CN" dirty="0">
              <a:solidFill>
                <a:srgbClr val="0070C0"/>
              </a:solidFill>
            </a:endParaRPr>
          </a:p>
          <a:p>
            <a:r>
              <a:rPr lang="en-US" altLang="zh-CN" dirty="0" smtClean="0"/>
              <a:t>        </a:t>
            </a:r>
            <a:r>
              <a:rPr lang="zh-CN" altLang="zh-CN" dirty="0" smtClean="0"/>
              <a:t>设置</a:t>
            </a:r>
            <a:r>
              <a:rPr lang="zh-CN" altLang="zh-CN" dirty="0"/>
              <a:t>好上面两项以后，爬虫已经可以正常开始工作了。不过我们还可以多设置一些东西使爬虫更好用。</a:t>
            </a:r>
          </a:p>
          <a:p>
            <a:endParaRPr lang="zh-CN" altLang="en-US" dirty="0"/>
          </a:p>
        </p:txBody>
      </p:sp>
    </p:spTree>
    <p:extLst>
      <p:ext uri="{BB962C8B-B14F-4D97-AF65-F5344CB8AC3E}">
        <p14:creationId xmlns:p14="http://schemas.microsoft.com/office/powerpoint/2010/main" val="10563103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zh-CN" dirty="0"/>
              <a:t>（</a:t>
            </a:r>
            <a:r>
              <a:rPr lang="en-US" altLang="zh-CN" dirty="0"/>
              <a:t>3</a:t>
            </a:r>
            <a:r>
              <a:rPr lang="zh-CN" altLang="zh-CN" dirty="0"/>
              <a:t>）爬虫请求的调度算法</a:t>
            </a:r>
          </a:p>
          <a:p>
            <a:r>
              <a:rPr lang="en-US" altLang="zh-CN" dirty="0" smtClean="0"/>
              <a:t>         </a:t>
            </a:r>
            <a:r>
              <a:rPr lang="zh-CN" altLang="zh-CN" dirty="0" smtClean="0"/>
              <a:t>爬虫</a:t>
            </a:r>
            <a:r>
              <a:rPr lang="zh-CN" altLang="zh-CN" dirty="0"/>
              <a:t>请求的调度算法，有</a:t>
            </a:r>
            <a:r>
              <a:rPr lang="en-US" altLang="zh-CN" dirty="0"/>
              <a:t>3</a:t>
            </a:r>
            <a:r>
              <a:rPr lang="zh-CN" altLang="zh-CN" dirty="0"/>
              <a:t>种情况可供选择。</a:t>
            </a:r>
          </a:p>
          <a:p>
            <a:r>
              <a:rPr lang="zh-CN" altLang="zh-CN" dirty="0"/>
              <a:t>① 队列。</a:t>
            </a:r>
          </a:p>
          <a:p>
            <a:r>
              <a:rPr lang="en-US" altLang="zh-CN" dirty="0">
                <a:solidFill>
                  <a:srgbClr val="0070C0"/>
                </a:solidFill>
              </a:rPr>
              <a:t>SCHEDULER_QUEUE_CLASS = '</a:t>
            </a:r>
            <a:r>
              <a:rPr lang="en-US" altLang="zh-CN" dirty="0" err="1">
                <a:solidFill>
                  <a:srgbClr val="0070C0"/>
                </a:solidFill>
              </a:rPr>
              <a:t>scrapy_redis.queue.SpiderQueue</a:t>
            </a:r>
            <a:r>
              <a:rPr lang="en-US" altLang="zh-CN" dirty="0">
                <a:solidFill>
                  <a:srgbClr val="0070C0"/>
                </a:solidFill>
              </a:rPr>
              <a:t>'</a:t>
            </a:r>
            <a:endParaRPr lang="zh-CN" altLang="zh-CN" dirty="0">
              <a:solidFill>
                <a:srgbClr val="0070C0"/>
              </a:solidFill>
            </a:endParaRPr>
          </a:p>
          <a:p>
            <a:r>
              <a:rPr lang="en-US" altLang="zh-CN" dirty="0" smtClean="0"/>
              <a:t>         </a:t>
            </a:r>
            <a:r>
              <a:rPr lang="zh-CN" altLang="zh-CN" dirty="0" smtClean="0"/>
              <a:t>如果</a:t>
            </a:r>
            <a:r>
              <a:rPr lang="zh-CN" altLang="zh-CN" dirty="0"/>
              <a:t>不配置调度算法，默认就会使用这种方式。它实现了一个先入先出的队列，先放进</a:t>
            </a:r>
            <a:r>
              <a:rPr lang="en-US" altLang="zh-CN" dirty="0" err="1"/>
              <a:t>Redis</a:t>
            </a:r>
            <a:r>
              <a:rPr lang="zh-CN" altLang="zh-CN" dirty="0"/>
              <a:t>的请求会优先爬取。</a:t>
            </a:r>
          </a:p>
          <a:p>
            <a:endParaRPr lang="zh-CN" altLang="en-US" dirty="0"/>
          </a:p>
        </p:txBody>
      </p:sp>
    </p:spTree>
    <p:extLst>
      <p:ext uri="{BB962C8B-B14F-4D97-AF65-F5344CB8AC3E}">
        <p14:creationId xmlns:p14="http://schemas.microsoft.com/office/powerpoint/2010/main" val="7713771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3"/>
            <a:ext cx="10700710" cy="4421251"/>
          </a:xfrm>
        </p:spPr>
        <p:txBody>
          <a:bodyPr>
            <a:normAutofit/>
          </a:bodyPr>
          <a:lstStyle/>
          <a:p>
            <a:r>
              <a:rPr lang="zh-CN" altLang="zh-CN" dirty="0"/>
              <a:t>② 栈。</a:t>
            </a:r>
          </a:p>
          <a:p>
            <a:r>
              <a:rPr lang="en-US" altLang="zh-CN" dirty="0">
                <a:solidFill>
                  <a:srgbClr val="0070C0"/>
                </a:solidFill>
              </a:rPr>
              <a:t>SCHEDULER_QUEUE_CLASS = '</a:t>
            </a:r>
            <a:r>
              <a:rPr lang="en-US" altLang="zh-CN" dirty="0" err="1">
                <a:solidFill>
                  <a:srgbClr val="0070C0"/>
                </a:solidFill>
              </a:rPr>
              <a:t>scrapy_redis.queue.SpiderStack</a:t>
            </a:r>
            <a:r>
              <a:rPr lang="en-US" altLang="zh-CN" dirty="0">
                <a:solidFill>
                  <a:srgbClr val="0070C0"/>
                </a:solidFill>
              </a:rPr>
              <a:t>'</a:t>
            </a:r>
            <a:endParaRPr lang="zh-CN" altLang="zh-CN" dirty="0">
              <a:solidFill>
                <a:srgbClr val="0070C0"/>
              </a:solidFill>
            </a:endParaRPr>
          </a:p>
          <a:p>
            <a:r>
              <a:rPr lang="en-US" altLang="zh-CN" dirty="0" smtClean="0"/>
              <a:t>         </a:t>
            </a:r>
            <a:r>
              <a:rPr lang="zh-CN" altLang="zh-CN" dirty="0" smtClean="0"/>
              <a:t>这种</a:t>
            </a:r>
            <a:r>
              <a:rPr lang="zh-CN" altLang="zh-CN" dirty="0"/>
              <a:t>方式，后放入到</a:t>
            </a:r>
            <a:r>
              <a:rPr lang="en-US" altLang="zh-CN" dirty="0" err="1"/>
              <a:t>Redis</a:t>
            </a:r>
            <a:r>
              <a:rPr lang="zh-CN" altLang="zh-CN" dirty="0"/>
              <a:t>的请求会优先爬取。</a:t>
            </a:r>
          </a:p>
          <a:p>
            <a:r>
              <a:rPr lang="zh-CN" altLang="zh-CN" dirty="0"/>
              <a:t>③ 优先级队列。</a:t>
            </a:r>
          </a:p>
          <a:p>
            <a:r>
              <a:rPr lang="en-US" altLang="zh-CN" dirty="0">
                <a:solidFill>
                  <a:srgbClr val="0070C0"/>
                </a:solidFill>
              </a:rPr>
              <a:t>SCHEDULER_QUEUE_CLASS = '</a:t>
            </a:r>
            <a:r>
              <a:rPr lang="en-US" altLang="zh-CN" dirty="0" err="1">
                <a:solidFill>
                  <a:srgbClr val="0070C0"/>
                </a:solidFill>
              </a:rPr>
              <a:t>scrapy_redis.queue.SpiderPriorityQueue</a:t>
            </a:r>
            <a:r>
              <a:rPr lang="en-US" altLang="zh-CN" dirty="0">
                <a:solidFill>
                  <a:srgbClr val="0070C0"/>
                </a:solidFill>
              </a:rPr>
              <a:t>'</a:t>
            </a:r>
            <a:endParaRPr lang="zh-CN" altLang="zh-CN" dirty="0">
              <a:solidFill>
                <a:srgbClr val="0070C0"/>
              </a:solidFill>
            </a:endParaRPr>
          </a:p>
          <a:p>
            <a:r>
              <a:rPr lang="en-US" altLang="zh-CN" dirty="0" smtClean="0"/>
              <a:t>         </a:t>
            </a:r>
            <a:r>
              <a:rPr lang="zh-CN" altLang="zh-CN" dirty="0" smtClean="0"/>
              <a:t>这种</a:t>
            </a:r>
            <a:r>
              <a:rPr lang="zh-CN" altLang="zh-CN" dirty="0"/>
              <a:t>方式，会根据一个优先级算法来计算哪些请求先爬取，哪些请求后爬取。这个优先级算法比较复杂，会综合考虑请求的深度等各个因素。</a:t>
            </a:r>
          </a:p>
          <a:p>
            <a:endParaRPr lang="zh-CN" altLang="en-US" dirty="0"/>
          </a:p>
        </p:txBody>
      </p:sp>
    </p:spTree>
    <p:extLst>
      <p:ext uri="{BB962C8B-B14F-4D97-AF65-F5344CB8AC3E}">
        <p14:creationId xmlns:p14="http://schemas.microsoft.com/office/powerpoint/2010/main" val="15526572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2596" y="1845734"/>
            <a:ext cx="11430000" cy="4023360"/>
          </a:xfrm>
        </p:spPr>
        <p:txBody>
          <a:bodyPr/>
          <a:lstStyle/>
          <a:p>
            <a:r>
              <a:rPr lang="en-US" altLang="zh-CN" dirty="0" smtClean="0"/>
              <a:t>         </a:t>
            </a:r>
            <a:r>
              <a:rPr lang="zh-CN" altLang="zh-CN" dirty="0" smtClean="0"/>
              <a:t>在</a:t>
            </a:r>
            <a:r>
              <a:rPr lang="zh-CN" altLang="zh-CN" dirty="0"/>
              <a:t>实际爬虫开发过程中，从以上</a:t>
            </a:r>
            <a:r>
              <a:rPr lang="en-US" altLang="zh-CN" dirty="0"/>
              <a:t>3</a:t>
            </a:r>
            <a:r>
              <a:rPr lang="zh-CN" altLang="zh-CN" dirty="0"/>
              <a:t>项中选择一种并写到</a:t>
            </a:r>
            <a:r>
              <a:rPr lang="en-US" altLang="zh-CN" dirty="0"/>
              <a:t>settings.py</a:t>
            </a:r>
            <a:r>
              <a:rPr lang="zh-CN" altLang="zh-CN" dirty="0"/>
              <a:t>中即可。</a:t>
            </a:r>
          </a:p>
          <a:p>
            <a:pPr marL="0" indent="0">
              <a:buNone/>
            </a:pPr>
            <a:r>
              <a:rPr lang="zh-CN" altLang="zh-CN" dirty="0"/>
              <a:t>（</a:t>
            </a:r>
            <a:r>
              <a:rPr lang="en-US" altLang="zh-CN" dirty="0"/>
              <a:t>4</a:t>
            </a:r>
            <a:r>
              <a:rPr lang="zh-CN" altLang="zh-CN" dirty="0"/>
              <a:t>）不清理</a:t>
            </a:r>
            <a:r>
              <a:rPr lang="en-US" altLang="zh-CN" dirty="0" err="1"/>
              <a:t>Redis</a:t>
            </a:r>
            <a:r>
              <a:rPr lang="zh-CN" altLang="zh-CN" dirty="0"/>
              <a:t>队列</a:t>
            </a:r>
          </a:p>
          <a:p>
            <a:r>
              <a:rPr lang="en-US" altLang="zh-CN" dirty="0">
                <a:solidFill>
                  <a:srgbClr val="0070C0"/>
                </a:solidFill>
              </a:rPr>
              <a:t># Don't cleanup </a:t>
            </a:r>
            <a:r>
              <a:rPr lang="en-US" altLang="zh-CN" dirty="0" err="1">
                <a:solidFill>
                  <a:srgbClr val="0070C0"/>
                </a:solidFill>
              </a:rPr>
              <a:t>redis</a:t>
            </a:r>
            <a:r>
              <a:rPr lang="en-US" altLang="zh-CN" dirty="0">
                <a:solidFill>
                  <a:srgbClr val="0070C0"/>
                </a:solidFill>
              </a:rPr>
              <a:t> queues, allows to pause/resume crawls.</a:t>
            </a:r>
            <a:endParaRPr lang="zh-CN" altLang="zh-CN" dirty="0">
              <a:solidFill>
                <a:srgbClr val="0070C0"/>
              </a:solidFill>
            </a:endParaRPr>
          </a:p>
          <a:p>
            <a:r>
              <a:rPr lang="en-US" altLang="zh-CN" dirty="0">
                <a:solidFill>
                  <a:srgbClr val="0070C0"/>
                </a:solidFill>
              </a:rPr>
              <a:t>SCHEDULER_PERSIST =True</a:t>
            </a:r>
            <a:endParaRPr lang="zh-CN" altLang="zh-CN" dirty="0">
              <a:solidFill>
                <a:srgbClr val="0070C0"/>
              </a:solidFill>
            </a:endParaRPr>
          </a:p>
          <a:p>
            <a:endParaRPr lang="zh-CN" altLang="en-US" dirty="0">
              <a:solidFill>
                <a:srgbClr val="0070C0"/>
              </a:solidFill>
            </a:endParaRPr>
          </a:p>
        </p:txBody>
      </p:sp>
      <p:pic>
        <p:nvPicPr>
          <p:cNvPr id="4" name="Picture 2" descr="C:\Program Files\Microsoft Office\MEDIA\CAGCAT10\j0233018.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9671" y="4069287"/>
            <a:ext cx="2308553" cy="23450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768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5626905" cy="4023360"/>
          </a:xfrm>
        </p:spPr>
        <p:txBody>
          <a:bodyPr/>
          <a:lstStyle/>
          <a:p>
            <a:r>
              <a:rPr lang="en-US" altLang="zh-CN" dirty="0" smtClean="0"/>
              <a:t>        </a:t>
            </a:r>
            <a:r>
              <a:rPr lang="zh-CN" altLang="zh-CN" dirty="0" smtClean="0"/>
              <a:t>单击</a:t>
            </a:r>
            <a:r>
              <a:rPr lang="zh-CN" altLang="zh-CN" dirty="0"/>
              <a:t>“安装”按钮进行安装，这个安装器会自动下载需要的文件</a:t>
            </a:r>
            <a:r>
              <a:rPr lang="zh-CN" altLang="zh-CN" dirty="0" smtClean="0"/>
              <a:t>。</a:t>
            </a:r>
            <a:endParaRPr lang="en-US" altLang="zh-CN" dirty="0" smtClean="0"/>
          </a:p>
          <a:p>
            <a:r>
              <a:rPr lang="en-US" altLang="zh-CN" dirty="0"/>
              <a:t> </a:t>
            </a:r>
            <a:r>
              <a:rPr lang="en-US" altLang="zh-CN" dirty="0" smtClean="0"/>
              <a:t>       </a:t>
            </a:r>
            <a:r>
              <a:rPr lang="zh-CN" altLang="zh-CN" dirty="0" smtClean="0"/>
              <a:t>安装</a:t>
            </a:r>
            <a:r>
              <a:rPr lang="zh-CN" altLang="zh-CN" dirty="0"/>
              <a:t>过程视网速和计算机性能而定，一般需要</a:t>
            </a:r>
            <a:r>
              <a:rPr lang="en-US" altLang="zh-CN" dirty="0"/>
              <a:t>30</a:t>
            </a:r>
            <a:r>
              <a:rPr lang="zh-CN" altLang="zh-CN" dirty="0"/>
              <a:t>～</a:t>
            </a:r>
            <a:r>
              <a:rPr lang="en-US" altLang="zh-CN" dirty="0"/>
              <a:t>60min</a:t>
            </a:r>
            <a:r>
              <a:rPr lang="zh-CN" altLang="zh-CN" dirty="0"/>
              <a:t>。</a:t>
            </a:r>
          </a:p>
          <a:p>
            <a:r>
              <a:rPr lang="en-US" altLang="zh-CN" dirty="0" smtClean="0"/>
              <a:t>        </a:t>
            </a:r>
            <a:r>
              <a:rPr lang="zh-CN" altLang="zh-CN" dirty="0" smtClean="0"/>
              <a:t>可能有一些读者</a:t>
            </a:r>
            <a:r>
              <a:rPr lang="zh-CN" altLang="zh-CN" dirty="0"/>
              <a:t>运行安装器以后看到的是图</a:t>
            </a:r>
            <a:r>
              <a:rPr lang="en-US" altLang="zh-CN" dirty="0"/>
              <a:t>11-2</a:t>
            </a:r>
            <a:r>
              <a:rPr lang="zh-CN" altLang="zh-CN" dirty="0"/>
              <a:t>所示的界面。</a:t>
            </a:r>
          </a:p>
          <a:p>
            <a:endParaRPr lang="zh-CN" altLang="en-US" dirty="0"/>
          </a:p>
        </p:txBody>
      </p:sp>
      <p:pic>
        <p:nvPicPr>
          <p:cNvPr id="2050" name="Imag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9464" y="1845734"/>
            <a:ext cx="2794195" cy="3927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303222" y="5949816"/>
            <a:ext cx="3786678" cy="369332"/>
          </a:xfrm>
          <a:prstGeom prst="rect">
            <a:avLst/>
          </a:prstGeom>
        </p:spPr>
        <p:txBody>
          <a:bodyPr wrap="none">
            <a:spAutoFit/>
          </a:bodyPr>
          <a:lstStyle/>
          <a:p>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11-2  </a:t>
            </a:r>
            <a:r>
              <a:rPr lang="zh-CN" altLang="zh-CN" b="1" kern="100" dirty="0">
                <a:latin typeface="Times New Roman" panose="02020603050405020304" pitchFamily="18" charset="0"/>
                <a:ea typeface="方正书宋简体"/>
                <a:cs typeface="Times New Roman" panose="02020603050405020304" pitchFamily="18" charset="0"/>
              </a:rPr>
              <a:t>缺少</a:t>
            </a:r>
            <a:r>
              <a:rPr lang="en-US" altLang="zh-CN" b="1" kern="100" dirty="0" err="1">
                <a:latin typeface="Times New Roman" panose="02020603050405020304" pitchFamily="18" charset="0"/>
                <a:ea typeface="方正书宋简体"/>
              </a:rPr>
              <a:t>.Net</a:t>
            </a:r>
            <a:r>
              <a:rPr lang="en-US" altLang="zh-CN" b="1" kern="100" dirty="0">
                <a:latin typeface="Times New Roman" panose="02020603050405020304" pitchFamily="18" charset="0"/>
                <a:ea typeface="方正书宋简体"/>
              </a:rPr>
              <a:t> Framework</a:t>
            </a:r>
            <a:r>
              <a:rPr lang="zh-CN" altLang="zh-CN" b="1" kern="100" dirty="0">
                <a:latin typeface="Times New Roman" panose="02020603050405020304" pitchFamily="18" charset="0"/>
                <a:ea typeface="方正书宋简体"/>
                <a:cs typeface="Times New Roman" panose="02020603050405020304" pitchFamily="18" charset="0"/>
              </a:rPr>
              <a:t>的界面</a:t>
            </a:r>
            <a:endParaRPr lang="zh-CN" altLang="en-US" b="1" dirty="0"/>
          </a:p>
        </p:txBody>
      </p:sp>
    </p:spTree>
    <p:extLst>
      <p:ext uri="{BB962C8B-B14F-4D97-AF65-F5344CB8AC3E}">
        <p14:creationId xmlns:p14="http://schemas.microsoft.com/office/powerpoint/2010/main" val="40984353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210057" cy="4023360"/>
          </a:xfrm>
        </p:spPr>
        <p:txBody>
          <a:bodyPr/>
          <a:lstStyle/>
          <a:p>
            <a:r>
              <a:rPr lang="en-US" altLang="zh-CN" dirty="0" smtClean="0"/>
              <a:t>         </a:t>
            </a:r>
            <a:r>
              <a:rPr lang="zh-CN" altLang="zh-CN" dirty="0" smtClean="0"/>
              <a:t>由于</a:t>
            </a:r>
            <a:r>
              <a:rPr lang="zh-CN" altLang="zh-CN" dirty="0"/>
              <a:t>现在的爬虫和</a:t>
            </a:r>
            <a:r>
              <a:rPr lang="en-US" altLang="zh-CN" dirty="0" err="1"/>
              <a:t>Redis</a:t>
            </a:r>
            <a:r>
              <a:rPr lang="zh-CN" altLang="zh-CN" dirty="0"/>
              <a:t>在同一台计算机上面运行，所以可以不需要配置</a:t>
            </a:r>
            <a:r>
              <a:rPr lang="en-US" altLang="zh-CN" dirty="0" err="1"/>
              <a:t>Redis</a:t>
            </a:r>
            <a:r>
              <a:rPr lang="zh-CN" altLang="zh-CN" dirty="0"/>
              <a:t>的信息</a:t>
            </a:r>
            <a:r>
              <a:rPr lang="zh-CN" altLang="zh-CN" dirty="0" smtClean="0"/>
              <a:t>。</a:t>
            </a:r>
            <a:endParaRPr lang="en-US" altLang="zh-CN" dirty="0" smtClean="0"/>
          </a:p>
          <a:p>
            <a:r>
              <a:rPr lang="en-US" altLang="zh-CN" dirty="0"/>
              <a:t> </a:t>
            </a:r>
            <a:r>
              <a:rPr lang="en-US" altLang="zh-CN" dirty="0" smtClean="0"/>
              <a:t>        </a:t>
            </a:r>
            <a:r>
              <a:rPr lang="en-US" altLang="zh-CN" dirty="0" err="1" smtClean="0"/>
              <a:t>Scrapy_redis</a:t>
            </a:r>
            <a:r>
              <a:rPr lang="zh-CN" altLang="zh-CN" dirty="0"/>
              <a:t>会默认</a:t>
            </a:r>
            <a:r>
              <a:rPr lang="en-US" altLang="zh-CN" dirty="0" err="1"/>
              <a:t>Redis</a:t>
            </a:r>
            <a:r>
              <a:rPr lang="zh-CN" altLang="zh-CN" dirty="0"/>
              <a:t>就运行在现在这台计算机上，</a:t>
            </a:r>
            <a:r>
              <a:rPr lang="en-US" altLang="zh-CN" dirty="0"/>
              <a:t>IP</a:t>
            </a:r>
            <a:r>
              <a:rPr lang="zh-CN" altLang="zh-CN" dirty="0"/>
              <a:t>和端口也都是默认的</a:t>
            </a:r>
            <a:r>
              <a:rPr lang="en-US" altLang="zh-CN" dirty="0"/>
              <a:t>127.0.0.1</a:t>
            </a:r>
            <a:r>
              <a:rPr lang="zh-CN" altLang="zh-CN" dirty="0"/>
              <a:t>和</a:t>
            </a:r>
            <a:r>
              <a:rPr lang="en-US" altLang="zh-CN" dirty="0"/>
              <a:t>6379</a:t>
            </a:r>
            <a:r>
              <a:rPr lang="zh-CN" altLang="zh-CN" dirty="0"/>
              <a:t>。如果</a:t>
            </a:r>
            <a:r>
              <a:rPr lang="en-US" altLang="zh-CN" dirty="0" err="1"/>
              <a:t>Redis</a:t>
            </a:r>
            <a:r>
              <a:rPr lang="zh-CN" altLang="zh-CN" dirty="0"/>
              <a:t>不在本地的话，就需要将它们写出来：</a:t>
            </a:r>
          </a:p>
          <a:p>
            <a:r>
              <a:rPr lang="en-US" altLang="zh-CN" dirty="0">
                <a:solidFill>
                  <a:srgbClr val="0070C0"/>
                </a:solidFill>
              </a:rPr>
              <a:t>REDIS_HOST = '127.0.0.1' #</a:t>
            </a:r>
            <a:r>
              <a:rPr lang="zh-CN" altLang="zh-CN" dirty="0">
                <a:solidFill>
                  <a:srgbClr val="0070C0"/>
                </a:solidFill>
              </a:rPr>
              <a:t>修改为</a:t>
            </a:r>
            <a:r>
              <a:rPr lang="en-US" altLang="zh-CN" dirty="0" err="1">
                <a:solidFill>
                  <a:srgbClr val="0070C0"/>
                </a:solidFill>
              </a:rPr>
              <a:t>Redis</a:t>
            </a:r>
            <a:r>
              <a:rPr lang="zh-CN" altLang="zh-CN" dirty="0">
                <a:solidFill>
                  <a:srgbClr val="0070C0"/>
                </a:solidFill>
              </a:rPr>
              <a:t>的实际</a:t>
            </a:r>
            <a:r>
              <a:rPr lang="en-US" altLang="zh-CN" dirty="0">
                <a:solidFill>
                  <a:srgbClr val="0070C0"/>
                </a:solidFill>
              </a:rPr>
              <a:t>IP</a:t>
            </a:r>
            <a:r>
              <a:rPr lang="zh-CN" altLang="zh-CN" dirty="0">
                <a:solidFill>
                  <a:srgbClr val="0070C0"/>
                </a:solidFill>
              </a:rPr>
              <a:t>地址</a:t>
            </a:r>
          </a:p>
          <a:p>
            <a:r>
              <a:rPr lang="en-US" altLang="zh-CN" dirty="0">
                <a:solidFill>
                  <a:srgbClr val="0070C0"/>
                </a:solidFill>
              </a:rPr>
              <a:t>REDIS_PORT = 6379 #</a:t>
            </a:r>
            <a:r>
              <a:rPr lang="zh-CN" altLang="zh-CN" dirty="0">
                <a:solidFill>
                  <a:srgbClr val="0070C0"/>
                </a:solidFill>
              </a:rPr>
              <a:t>修改为</a:t>
            </a:r>
            <a:r>
              <a:rPr lang="en-US" altLang="zh-CN" dirty="0" err="1">
                <a:solidFill>
                  <a:srgbClr val="0070C0"/>
                </a:solidFill>
              </a:rPr>
              <a:t>Redis</a:t>
            </a:r>
            <a:r>
              <a:rPr lang="zh-CN" altLang="zh-CN" dirty="0">
                <a:solidFill>
                  <a:srgbClr val="0070C0"/>
                </a:solidFill>
              </a:rPr>
              <a:t>的实际端口</a:t>
            </a:r>
          </a:p>
          <a:p>
            <a:endParaRPr lang="zh-CN" altLang="en-US" dirty="0">
              <a:solidFill>
                <a:srgbClr val="0070C0"/>
              </a:solidFill>
            </a:endParaRPr>
          </a:p>
        </p:txBody>
      </p:sp>
    </p:spTree>
    <p:extLst>
      <p:ext uri="{BB962C8B-B14F-4D97-AF65-F5344CB8AC3E}">
        <p14:creationId xmlns:p14="http://schemas.microsoft.com/office/powerpoint/2010/main" val="18889223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
                <a:solidFill>
                  <a:srgbClr val="0070C0"/>
                </a:solidFill>
                <a:latin typeface="华文行楷" panose="02010800040101010101" pitchFamily="2" charset="-122"/>
                <a:ea typeface="华文行楷" panose="02010800040101010101" pitchFamily="2" charset="-122"/>
                <a:cs typeface="+mn-cs"/>
              </a:rPr>
              <a:t>11.5  </a:t>
            </a:r>
            <a:r>
              <a:rPr lang="zh-CN" altLang="en-US" sz="4000" dirty="0" bmk="">
                <a:solidFill>
                  <a:srgbClr val="0070C0"/>
                </a:solidFill>
                <a:latin typeface="华文行楷" panose="02010800040101010101" pitchFamily="2" charset="-122"/>
                <a:ea typeface="华文行楷" panose="02010800040101010101" pitchFamily="2" charset="-122"/>
                <a:cs typeface="+mn-cs"/>
              </a:rPr>
              <a:t>阶段案例</a:t>
            </a:r>
            <a:r>
              <a:rPr lang="en-US" altLang="zh-CN" sz="4000" dirty="0" bmk="">
                <a:solidFill>
                  <a:srgbClr val="0070C0"/>
                </a:solidFill>
                <a:latin typeface="华文行楷" panose="02010800040101010101" pitchFamily="2" charset="-122"/>
                <a:ea typeface="华文行楷" panose="02010800040101010101" pitchFamily="2" charset="-122"/>
                <a:cs typeface="+mn-cs"/>
              </a:rPr>
              <a:t>——</a:t>
            </a:r>
            <a:r>
              <a:rPr lang="zh-CN" altLang="en-US" sz="4000" dirty="0" bmk="">
                <a:solidFill>
                  <a:srgbClr val="0070C0"/>
                </a:solidFill>
                <a:latin typeface="华文行楷" panose="02010800040101010101" pitchFamily="2" charset="-122"/>
                <a:ea typeface="华文行楷" panose="02010800040101010101" pitchFamily="2" charset="-122"/>
                <a:cs typeface="+mn-cs"/>
              </a:rPr>
              <a:t>博客</a:t>
            </a:r>
            <a:r>
              <a:rPr lang="zh-CN" altLang="en-US" sz="4000" dirty="0" bmk="">
                <a:solidFill>
                  <a:srgbClr val="0070C0"/>
                </a:solidFill>
                <a:latin typeface="华文行楷" panose="02010800040101010101" pitchFamily="2" charset="-122"/>
                <a:ea typeface="华文行楷" panose="02010800040101010101" pitchFamily="2" charset="-122"/>
                <a:cs typeface="+mn-cs"/>
              </a:rPr>
              <a:t>爬虫</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4" name="Rectangle 1"/>
          <p:cNvSpPr>
            <a:spLocks noGrp="1" noChangeArrowheads="1"/>
          </p:cNvSpPr>
          <p:nvPr>
            <p:ph idx="1"/>
          </p:nvPr>
        </p:nvSpPr>
        <p:spPr bwMode="auto">
          <a:xfrm>
            <a:off x="946460" y="1928410"/>
            <a:ext cx="9832487"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sz="3600" spc="-50" dirty="0" bmk="_Toc500013053">
                <a:solidFill>
                  <a:srgbClr val="7030A0"/>
                </a:solidFill>
                <a:latin typeface="黑体" panose="02010609060101010101" pitchFamily="49" charset="-122"/>
                <a:ea typeface="黑体" panose="02010609060101010101" pitchFamily="49" charset="-122"/>
              </a:rPr>
              <a:t>11.5.1  </a:t>
            </a:r>
            <a:r>
              <a:rPr lang="zh-CN" altLang="en-US" sz="3600" spc="-50" dirty="0" bmk="_Toc500013053">
                <a:solidFill>
                  <a:srgbClr val="7030A0"/>
                </a:solidFill>
                <a:latin typeface="黑体" panose="02010609060101010101" pitchFamily="49" charset="-122"/>
                <a:ea typeface="黑体" panose="02010609060101010101" pitchFamily="49" charset="-122"/>
              </a:rPr>
              <a:t>需求分析</a:t>
            </a: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目标网站：https://www.kingname.info/archives/。</a:t>
            </a:r>
            <a:endParaRPr kumimoji="0" lang="zh-CN" altLang="zh-CN"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目标内容：图11</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35与图11</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36方框中的内容，包括文章标题</a:t>
            </a:r>
            <a:r>
              <a:rPr kumimoji="0" lang="zh-CN"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发布时间</a:t>
            </a:r>
            <a:r>
              <a:rPr kumimoji="0" lang="zh-CN"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文章分类</a:t>
            </a:r>
            <a:r>
              <a:rPr kumimoji="0" lang="zh-CN"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文章链接</a:t>
            </a:r>
            <a:r>
              <a:rPr kumimoji="0" lang="zh-CN"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文章正文（HTML格式）。</a:t>
            </a:r>
            <a:endParaRPr kumimoji="0" lang="zh-CN" altLang="zh-CN"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6607601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4017" y="1875084"/>
            <a:ext cx="5178968" cy="4012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613168" y="5887173"/>
            <a:ext cx="267573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zh-CN" altLang="zh-CN" b="1" kern="100" dirty="0">
                <a:ea typeface="Times New Roman" panose="02020603050405020304" pitchFamily="18" charset="0"/>
              </a:rPr>
              <a:t>11-35  </a:t>
            </a:r>
            <a:r>
              <a:rPr lang="zh-CN" altLang="zh-CN" b="1" kern="100" dirty="0">
                <a:latin typeface="Times New Roman" panose="02020603050405020304" pitchFamily="18" charset="0"/>
                <a:ea typeface="方正书宋简体"/>
                <a:cs typeface="Times New Roman" panose="02020603050405020304" pitchFamily="18" charset="0"/>
              </a:rPr>
              <a:t>博客文章列表页</a:t>
            </a:r>
            <a:endParaRPr lang="zh-CN" altLang="en-US" b="1" dirty="0"/>
          </a:p>
        </p:txBody>
      </p:sp>
    </p:spTree>
    <p:extLst>
      <p:ext uri="{BB962C8B-B14F-4D97-AF65-F5344CB8AC3E}">
        <p14:creationId xmlns:p14="http://schemas.microsoft.com/office/powerpoint/2010/main" val="21602013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dirty="0" smtClean="0"/>
              <a:t>           </a:t>
            </a:r>
            <a:r>
              <a:rPr lang="zh-CN" altLang="zh-CN" dirty="0" smtClean="0"/>
              <a:t>任务</a:t>
            </a:r>
            <a:r>
              <a:rPr lang="zh-CN" altLang="zh-CN" dirty="0"/>
              <a:t>要求：</a:t>
            </a:r>
          </a:p>
          <a:p>
            <a:pPr marL="0" indent="0">
              <a:buNone/>
            </a:pPr>
            <a:r>
              <a:rPr lang="zh-CN" altLang="zh-CN" dirty="0"/>
              <a:t>（1）爬取列表页第1页所有的文章标题和文章详情；</a:t>
            </a:r>
          </a:p>
          <a:p>
            <a:pPr marL="0" indent="0">
              <a:buNone/>
            </a:pPr>
            <a:r>
              <a:rPr lang="zh-CN" altLang="zh-CN" dirty="0"/>
              <a:t>（2）使用MongoDB保存信息；</a:t>
            </a:r>
          </a:p>
          <a:p>
            <a:pPr marL="0" indent="0">
              <a:buNone/>
            </a:pPr>
            <a:r>
              <a:rPr lang="zh-CN" altLang="zh-CN" dirty="0"/>
              <a:t>（3）使用Redis缓存请求；</a:t>
            </a:r>
          </a:p>
          <a:p>
            <a:pPr marL="0" indent="0">
              <a:buNone/>
            </a:pPr>
            <a:r>
              <a:rPr lang="zh-CN" altLang="zh-CN" dirty="0"/>
              <a:t>（4）截取与正文相关的源代码并保存。</a:t>
            </a:r>
          </a:p>
          <a:p>
            <a:r>
              <a:rPr lang="en-US" altLang="zh-CN" dirty="0" smtClean="0"/>
              <a:t>          </a:t>
            </a:r>
            <a:r>
              <a:rPr lang="zh-CN" altLang="zh-CN" dirty="0" smtClean="0"/>
              <a:t>运行</a:t>
            </a:r>
            <a:r>
              <a:rPr lang="zh-CN" altLang="zh-CN" dirty="0"/>
              <a:t>结果如图11</a:t>
            </a:r>
            <a:r>
              <a:rPr lang="en-US" altLang="zh-CN" dirty="0"/>
              <a:t>-</a:t>
            </a:r>
            <a:r>
              <a:rPr lang="zh-CN" altLang="zh-CN" dirty="0"/>
              <a:t>37所示。</a:t>
            </a:r>
          </a:p>
          <a:p>
            <a:endParaRPr lang="zh-CN" altLang="en-US" dirty="0"/>
          </a:p>
        </p:txBody>
      </p:sp>
    </p:spTree>
    <p:extLst>
      <p:ext uri="{BB962C8B-B14F-4D97-AF65-F5344CB8AC3E}">
        <p14:creationId xmlns:p14="http://schemas.microsoft.com/office/powerpoint/2010/main" val="1184774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11-3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0646" y="1951462"/>
            <a:ext cx="5465241" cy="3836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271650" y="5887173"/>
            <a:ext cx="198323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zh-CN" altLang="zh-CN" b="1" kern="100" dirty="0">
                <a:ea typeface="Times New Roman" panose="02020603050405020304" pitchFamily="18" charset="0"/>
              </a:rPr>
              <a:t>11-36  </a:t>
            </a:r>
            <a:r>
              <a:rPr lang="zh-CN" altLang="zh-CN" b="1" kern="100" dirty="0">
                <a:latin typeface="Times New Roman" panose="02020603050405020304" pitchFamily="18" charset="0"/>
                <a:ea typeface="方正书宋简体"/>
                <a:cs typeface="Times New Roman" panose="02020603050405020304" pitchFamily="18" charset="0"/>
              </a:rPr>
              <a:t>文章正文</a:t>
            </a:r>
            <a:endParaRPr lang="zh-CN" altLang="en-US" b="1" dirty="0"/>
          </a:p>
        </p:txBody>
      </p:sp>
    </p:spTree>
    <p:extLst>
      <p:ext uri="{BB962C8B-B14F-4D97-AF65-F5344CB8AC3E}">
        <p14:creationId xmlns:p14="http://schemas.microsoft.com/office/powerpoint/2010/main" val="4167945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2336" y="2411838"/>
            <a:ext cx="8570356" cy="320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884701" y="5831417"/>
            <a:ext cx="2444900"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zh-CN" altLang="zh-CN" b="1" kern="100" dirty="0">
                <a:ea typeface="Times New Roman" panose="02020603050405020304" pitchFamily="18" charset="0"/>
              </a:rPr>
              <a:t>11-37  </a:t>
            </a:r>
            <a:r>
              <a:rPr lang="zh-CN" altLang="zh-CN" b="1" kern="100" dirty="0">
                <a:latin typeface="Times New Roman" panose="02020603050405020304" pitchFamily="18" charset="0"/>
                <a:ea typeface="方正书宋简体"/>
                <a:cs typeface="Times New Roman" panose="02020603050405020304" pitchFamily="18" charset="0"/>
              </a:rPr>
              <a:t>博客爬取结果</a:t>
            </a:r>
            <a:endParaRPr lang="zh-CN" altLang="en-US" b="1" dirty="0"/>
          </a:p>
        </p:txBody>
      </p:sp>
    </p:spTree>
    <p:extLst>
      <p:ext uri="{BB962C8B-B14F-4D97-AF65-F5344CB8AC3E}">
        <p14:creationId xmlns:p14="http://schemas.microsoft.com/office/powerpoint/2010/main" val="27157281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bmk="_Toc500013053">
                <a:solidFill>
                  <a:srgbClr val="7030A0"/>
                </a:solidFill>
                <a:latin typeface="黑体" panose="02010609060101010101" pitchFamily="49" charset="-122"/>
                <a:ea typeface="黑体" panose="02010609060101010101" pitchFamily="49" charset="-122"/>
                <a:cs typeface="+mn-cs"/>
              </a:rPr>
              <a:t>11.5.2  </a:t>
            </a:r>
            <a:r>
              <a:rPr lang="zh-CN" altLang="zh-CN" sz="3600" dirty="0" bmk="_Toc500013053">
                <a:solidFill>
                  <a:srgbClr val="7030A0"/>
                </a:solidFill>
                <a:latin typeface="黑体" panose="02010609060101010101" pitchFamily="49" charset="-122"/>
                <a:ea typeface="黑体" panose="02010609060101010101" pitchFamily="49" charset="-122"/>
                <a:cs typeface="+mn-cs"/>
              </a:rPr>
              <a:t>核心代码</a:t>
            </a:r>
            <a:r>
              <a:rPr lang="zh-CN" altLang="zh-CN" sz="3600" dirty="0" bmk="_Toc500013053">
                <a:solidFill>
                  <a:srgbClr val="7030A0"/>
                </a:solidFill>
                <a:latin typeface="黑体" panose="02010609060101010101" pitchFamily="49" charset="-122"/>
                <a:ea typeface="黑体" panose="02010609060101010101" pitchFamily="49" charset="-122"/>
                <a:cs typeface="+mn-cs"/>
              </a:rPr>
              <a:t>构建</a:t>
            </a:r>
            <a:endParaRPr lang="zh-CN" altLang="en-US" sz="3600" dirty="0" bmk="_Toc500013053">
              <a:solidFill>
                <a:srgbClr val="7030A0"/>
              </a:solidFill>
              <a:latin typeface="黑体" panose="02010609060101010101" pitchFamily="49" charset="-122"/>
              <a:ea typeface="黑体" panose="02010609060101010101" pitchFamily="49" charset="-122"/>
              <a:cs typeface="+mn-cs"/>
            </a:endParaRPr>
          </a:p>
        </p:txBody>
      </p:sp>
      <p:sp>
        <p:nvSpPr>
          <p:cNvPr id="3" name="内容占位符 2"/>
          <p:cNvSpPr>
            <a:spLocks noGrp="1"/>
          </p:cNvSpPr>
          <p:nvPr>
            <p:ph idx="1"/>
          </p:nvPr>
        </p:nvSpPr>
        <p:spPr>
          <a:xfrm>
            <a:off x="1097280" y="1789979"/>
            <a:ext cx="10058400" cy="4700032"/>
          </a:xfrm>
        </p:spPr>
        <p:txBody>
          <a:bodyPr>
            <a:normAutofit fontScale="92500" lnSpcReduction="10000"/>
          </a:bodyPr>
          <a:lstStyle/>
          <a:p>
            <a:r>
              <a:rPr lang="en-US" altLang="zh-CN" sz="3000" dirty="0" smtClean="0"/>
              <a:t>         </a:t>
            </a:r>
            <a:r>
              <a:rPr lang="zh-CN" altLang="zh-CN" sz="3000" dirty="0" smtClean="0"/>
              <a:t>使用</a:t>
            </a:r>
            <a:r>
              <a:rPr lang="zh-CN" altLang="zh-CN" sz="3000" dirty="0"/>
              <a:t>了</a:t>
            </a:r>
            <a:r>
              <a:rPr lang="en-US" altLang="zh-CN" sz="3000" dirty="0" err="1"/>
              <a:t>Scrapy</a:t>
            </a:r>
            <a:r>
              <a:rPr lang="zh-CN" altLang="zh-CN" sz="3000" dirty="0"/>
              <a:t>以后，爬虫的重心就放在了</a:t>
            </a:r>
            <a:r>
              <a:rPr lang="en-US" altLang="zh-CN" sz="3000" dirty="0" err="1"/>
              <a:t>XPath</a:t>
            </a:r>
            <a:r>
              <a:rPr lang="zh-CN" altLang="zh-CN" sz="3000" dirty="0"/>
              <a:t>语句的构建上。其他的配置信息都是一次配置、终生使用的。所以，对于核心代码，将会把重点放在</a:t>
            </a:r>
            <a:r>
              <a:rPr lang="en-US" altLang="zh-CN" sz="3000" dirty="0" err="1"/>
              <a:t>XPath</a:t>
            </a:r>
            <a:r>
              <a:rPr lang="zh-CN" altLang="zh-CN" sz="3000" dirty="0"/>
              <a:t>的构建上</a:t>
            </a:r>
            <a:r>
              <a:rPr lang="zh-CN" altLang="zh-CN" sz="3000" dirty="0" smtClean="0"/>
              <a:t>。</a:t>
            </a:r>
            <a:endParaRPr lang="en-US" altLang="zh-CN" sz="3000" dirty="0" smtClean="0"/>
          </a:p>
          <a:p>
            <a:r>
              <a:rPr lang="en-US" altLang="zh-CN" sz="3000" dirty="0" smtClean="0"/>
              <a:t>         </a:t>
            </a:r>
            <a:r>
              <a:rPr lang="zh-CN" altLang="zh-CN" sz="3000" dirty="0" smtClean="0"/>
              <a:t>首先</a:t>
            </a:r>
            <a:r>
              <a:rPr lang="zh-CN" altLang="zh-CN" sz="3000" dirty="0"/>
              <a:t>在</a:t>
            </a:r>
            <a:r>
              <a:rPr lang="en-US" altLang="zh-CN" sz="3000" dirty="0"/>
              <a:t>items.py</a:t>
            </a:r>
            <a:r>
              <a:rPr lang="zh-CN" altLang="zh-CN" sz="3000" dirty="0"/>
              <a:t>中定义好需要爬取的数据：</a:t>
            </a:r>
          </a:p>
          <a:p>
            <a:r>
              <a:rPr lang="en-US" altLang="zh-CN" dirty="0">
                <a:solidFill>
                  <a:srgbClr val="0070C0"/>
                </a:solidFill>
              </a:rPr>
              <a:t>class </a:t>
            </a:r>
            <a:r>
              <a:rPr lang="en-US" altLang="zh-CN" dirty="0" err="1">
                <a:solidFill>
                  <a:srgbClr val="0070C0"/>
                </a:solidFill>
              </a:rPr>
              <a:t>BlogItem</a:t>
            </a:r>
            <a:r>
              <a:rPr lang="en-US" altLang="zh-CN" dirty="0">
                <a:solidFill>
                  <a:srgbClr val="0070C0"/>
                </a:solidFill>
              </a:rPr>
              <a:t>(</a:t>
            </a:r>
            <a:r>
              <a:rPr lang="en-US" altLang="zh-CN" dirty="0" err="1">
                <a:solidFill>
                  <a:srgbClr val="0070C0"/>
                </a:solidFill>
              </a:rPr>
              <a:t>scrapy.Item</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title = </a:t>
            </a:r>
            <a:r>
              <a:rPr lang="en-US" altLang="zh-CN" dirty="0" err="1">
                <a:solidFill>
                  <a:srgbClr val="0070C0"/>
                </a:solidFill>
              </a:rPr>
              <a:t>scrapy.Field</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url</a:t>
            </a:r>
            <a:r>
              <a:rPr lang="en-US" altLang="zh-CN" dirty="0">
                <a:solidFill>
                  <a:srgbClr val="0070C0"/>
                </a:solidFill>
              </a:rPr>
              <a:t> = </a:t>
            </a:r>
            <a:r>
              <a:rPr lang="en-US" altLang="zh-CN" dirty="0" err="1">
                <a:solidFill>
                  <a:srgbClr val="0070C0"/>
                </a:solidFill>
              </a:rPr>
              <a:t>scrapy.Field</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post_time</a:t>
            </a:r>
            <a:r>
              <a:rPr lang="en-US" altLang="zh-CN" dirty="0">
                <a:solidFill>
                  <a:srgbClr val="0070C0"/>
                </a:solidFill>
              </a:rPr>
              <a:t> = </a:t>
            </a:r>
            <a:r>
              <a:rPr lang="en-US" altLang="zh-CN" dirty="0" err="1">
                <a:solidFill>
                  <a:srgbClr val="0070C0"/>
                </a:solidFill>
              </a:rPr>
              <a:t>scrapy.Field</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category = </a:t>
            </a:r>
            <a:r>
              <a:rPr lang="en-US" altLang="zh-CN" dirty="0" err="1">
                <a:solidFill>
                  <a:srgbClr val="0070C0"/>
                </a:solidFill>
              </a:rPr>
              <a:t>scrapy.Field</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r>
              <a:rPr lang="zh-CN" altLang="zh-CN" dirty="0">
                <a:solidFill>
                  <a:srgbClr val="0070C0"/>
                </a:solidFill>
              </a:rPr>
              <a:t>detail = scrapy.Field()</a:t>
            </a:r>
          </a:p>
          <a:p>
            <a:endParaRPr lang="zh-CN" altLang="zh-CN"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34387382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0657" y="1845734"/>
            <a:ext cx="5247764" cy="4023360"/>
          </a:xfrm>
        </p:spPr>
        <p:txBody>
          <a:bodyPr/>
          <a:lstStyle/>
          <a:p>
            <a:r>
              <a:rPr lang="en-US" altLang="zh-CN" dirty="0">
                <a:solidFill>
                  <a:srgbClr val="C00000"/>
                </a:solidFill>
              </a:rPr>
              <a:t>1</a:t>
            </a:r>
            <a:r>
              <a:rPr lang="zh-CN" altLang="zh-CN" dirty="0">
                <a:solidFill>
                  <a:srgbClr val="C00000"/>
                </a:solidFill>
              </a:rPr>
              <a:t>．博客列表页</a:t>
            </a:r>
          </a:p>
          <a:p>
            <a:r>
              <a:rPr lang="en-US" altLang="zh-CN" dirty="0" smtClean="0"/>
              <a:t>         </a:t>
            </a:r>
            <a:r>
              <a:rPr lang="zh-CN" altLang="zh-CN" dirty="0" smtClean="0"/>
              <a:t>分析</a:t>
            </a:r>
            <a:r>
              <a:rPr lang="zh-CN" altLang="zh-CN" dirty="0"/>
              <a:t>网页源代码，可以发现标题和正文链接都在图</a:t>
            </a:r>
            <a:r>
              <a:rPr lang="en-US" altLang="zh-CN" dirty="0"/>
              <a:t>11-38</a:t>
            </a:r>
            <a:r>
              <a:rPr lang="zh-CN" altLang="zh-CN" dirty="0"/>
              <a:t>方框框住的</a:t>
            </a:r>
            <a:r>
              <a:rPr lang="en-US" altLang="zh-CN" dirty="0"/>
              <a:t>HTML</a:t>
            </a:r>
            <a:r>
              <a:rPr lang="zh-CN" altLang="zh-CN" dirty="0"/>
              <a:t>结构内。</a:t>
            </a:r>
          </a:p>
          <a:p>
            <a:endParaRPr lang="zh-CN" altLang="en-US" dirty="0"/>
          </a:p>
        </p:txBody>
      </p:sp>
      <p:pic>
        <p:nvPicPr>
          <p:cNvPr id="4710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9723" y="1963816"/>
            <a:ext cx="5573396" cy="3905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639965" y="5987176"/>
            <a:ext cx="455291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11-38  </a:t>
            </a:r>
            <a:r>
              <a:rPr lang="zh-CN" altLang="zh-CN" b="1" kern="100" dirty="0">
                <a:latin typeface="Times New Roman" panose="02020603050405020304" pitchFamily="18" charset="0"/>
                <a:ea typeface="方正书宋简体"/>
                <a:cs typeface="Times New Roman" panose="02020603050405020304" pitchFamily="18" charset="0"/>
              </a:rPr>
              <a:t>标题和正文链接所在地</a:t>
            </a:r>
            <a:r>
              <a:rPr lang="en-US" altLang="zh-CN" b="1" kern="100" dirty="0">
                <a:latin typeface="Times New Roman" panose="02020603050405020304" pitchFamily="18" charset="0"/>
                <a:ea typeface="方正书宋简体"/>
              </a:rPr>
              <a:t>HTML</a:t>
            </a:r>
            <a:r>
              <a:rPr lang="zh-CN" altLang="zh-CN" b="1" kern="100" dirty="0">
                <a:latin typeface="Times New Roman" panose="02020603050405020304" pitchFamily="18" charset="0"/>
                <a:ea typeface="方正书宋简体"/>
                <a:cs typeface="Times New Roman" panose="02020603050405020304" pitchFamily="18" charset="0"/>
              </a:rPr>
              <a:t>结果</a:t>
            </a:r>
            <a:endParaRPr lang="zh-CN" altLang="en-US" b="1" dirty="0"/>
          </a:p>
        </p:txBody>
      </p:sp>
    </p:spTree>
    <p:extLst>
      <p:ext uri="{BB962C8B-B14F-4D97-AF65-F5344CB8AC3E}">
        <p14:creationId xmlns:p14="http://schemas.microsoft.com/office/powerpoint/2010/main" val="34420632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根据</a:t>
            </a:r>
            <a:r>
              <a:rPr lang="zh-CN" altLang="zh-CN" dirty="0"/>
              <a:t>这样的结构，采用先抓大再抓小的办法。首先获得</a:t>
            </a:r>
            <a:r>
              <a:rPr lang="en-US" altLang="zh-CN" dirty="0"/>
              <a:t>&lt;a&gt;</a:t>
            </a:r>
            <a:r>
              <a:rPr lang="zh-CN" altLang="zh-CN" dirty="0"/>
              <a:t>标签，再从每一个</a:t>
            </a:r>
            <a:r>
              <a:rPr lang="en-US" altLang="zh-CN" dirty="0"/>
              <a:t>&lt;a&gt;</a:t>
            </a:r>
            <a:r>
              <a:rPr lang="zh-CN" altLang="zh-CN" dirty="0"/>
              <a:t>标签中获得正文链接和标题。代码如下：</a:t>
            </a:r>
          </a:p>
          <a:p>
            <a:r>
              <a:rPr lang="zh-CN" altLang="zh-CN" dirty="0">
                <a:solidFill>
                  <a:srgbClr val="0070C0"/>
                </a:solidFill>
              </a:rPr>
              <a:t>title_tag_list = response.xpath('//a[@class="post-title-link"]')</a:t>
            </a:r>
          </a:p>
          <a:p>
            <a:r>
              <a:rPr lang="en-US" altLang="zh-CN" dirty="0">
                <a:solidFill>
                  <a:srgbClr val="0070C0"/>
                </a:solidFill>
              </a:rPr>
              <a:t>for </a:t>
            </a:r>
            <a:r>
              <a:rPr lang="en-US" altLang="zh-CN" dirty="0" err="1">
                <a:solidFill>
                  <a:srgbClr val="0070C0"/>
                </a:solidFill>
              </a:rPr>
              <a:t>title_tag</a:t>
            </a:r>
            <a:r>
              <a:rPr lang="en-US" altLang="zh-CN" dirty="0">
                <a:solidFill>
                  <a:srgbClr val="0070C0"/>
                </a:solidFill>
              </a:rPr>
              <a:t> in </a:t>
            </a:r>
            <a:r>
              <a:rPr lang="en-US" altLang="zh-CN" dirty="0" err="1">
                <a:solidFill>
                  <a:srgbClr val="0070C0"/>
                </a:solidFill>
              </a:rPr>
              <a:t>title_tag_list</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article_title</a:t>
            </a:r>
            <a:r>
              <a:rPr lang="en-US" altLang="zh-CN" dirty="0">
                <a:solidFill>
                  <a:srgbClr val="0070C0"/>
                </a:solidFill>
              </a:rPr>
              <a:t> = </a:t>
            </a:r>
            <a:r>
              <a:rPr lang="en-US" altLang="zh-CN" dirty="0" err="1">
                <a:solidFill>
                  <a:srgbClr val="0070C0"/>
                </a:solidFill>
              </a:rPr>
              <a:t>title_tag.xpath</a:t>
            </a:r>
            <a:r>
              <a:rPr lang="en-US" altLang="zh-CN" dirty="0">
                <a:solidFill>
                  <a:srgbClr val="0070C0"/>
                </a:solidFill>
              </a:rPr>
              <a:t>('span/text()').</a:t>
            </a:r>
            <a:r>
              <a:rPr lang="en-US" altLang="zh-CN" dirty="0" err="1">
                <a:solidFill>
                  <a:srgbClr val="0070C0"/>
                </a:solidFill>
              </a:rPr>
              <a:t>extract_first</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article_url</a:t>
            </a:r>
            <a:r>
              <a:rPr lang="en-US" altLang="zh-CN" dirty="0">
                <a:solidFill>
                  <a:srgbClr val="0070C0"/>
                </a:solidFill>
              </a:rPr>
              <a:t> = </a:t>
            </a:r>
            <a:r>
              <a:rPr lang="en-US" altLang="zh-CN" dirty="0" err="1">
                <a:solidFill>
                  <a:srgbClr val="0070C0"/>
                </a:solidFill>
              </a:rPr>
              <a:t>title_tag.xpath</a:t>
            </a:r>
            <a:r>
              <a:rPr lang="en-US" altLang="zh-CN" dirty="0">
                <a:solidFill>
                  <a:srgbClr val="0070C0"/>
                </a:solidFill>
              </a:rPr>
              <a:t>('@</a:t>
            </a:r>
            <a:r>
              <a:rPr lang="en-US" altLang="zh-CN" dirty="0" err="1">
                <a:solidFill>
                  <a:srgbClr val="0070C0"/>
                </a:solidFill>
              </a:rPr>
              <a:t>href</a:t>
            </a:r>
            <a:r>
              <a:rPr lang="en-US" altLang="zh-CN" dirty="0">
                <a:solidFill>
                  <a:srgbClr val="0070C0"/>
                </a:solidFill>
              </a:rPr>
              <a:t>').</a:t>
            </a:r>
            <a:r>
              <a:rPr lang="en-US" altLang="zh-CN" dirty="0" err="1">
                <a:solidFill>
                  <a:srgbClr val="0070C0"/>
                </a:solidFill>
              </a:rPr>
              <a:t>extract_first</a:t>
            </a:r>
            <a:r>
              <a:rPr lang="en-US" altLang="zh-CN" dirty="0">
                <a:solidFill>
                  <a:srgbClr val="0070C0"/>
                </a:solidFill>
              </a:rPr>
              <a:t>()</a:t>
            </a:r>
            <a:endParaRPr lang="zh-CN" altLang="zh-CN"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5865428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dirty="0" smtClean="0"/>
              <a:t>         </a:t>
            </a:r>
            <a:r>
              <a:rPr lang="zh-CN" altLang="zh-CN" dirty="0" smtClean="0"/>
              <a:t>需要</a:t>
            </a:r>
            <a:r>
              <a:rPr lang="zh-CN" altLang="zh-CN" dirty="0"/>
              <a:t>注意的是，源代码中，正文链接使用的是相对路径，因此需要在前面拼接网站的域名，构成完整的路径，对代码稍进行修改：</a:t>
            </a:r>
          </a:p>
          <a:p>
            <a:r>
              <a:rPr lang="en-US" altLang="zh-CN" dirty="0">
                <a:solidFill>
                  <a:srgbClr val="0070C0"/>
                </a:solidFill>
              </a:rPr>
              <a:t>host = 'https://www.kingname.info'</a:t>
            </a:r>
            <a:endParaRPr lang="zh-CN" altLang="zh-CN" dirty="0">
              <a:solidFill>
                <a:srgbClr val="0070C0"/>
              </a:solidFill>
            </a:endParaRPr>
          </a:p>
          <a:p>
            <a:r>
              <a:rPr lang="en-US" altLang="zh-CN" dirty="0" err="1">
                <a:solidFill>
                  <a:srgbClr val="0070C0"/>
                </a:solidFill>
              </a:rPr>
              <a:t>title_tag_list</a:t>
            </a:r>
            <a:r>
              <a:rPr lang="en-US" altLang="zh-CN" dirty="0">
                <a:solidFill>
                  <a:srgbClr val="0070C0"/>
                </a:solidFill>
              </a:rPr>
              <a:t> = </a:t>
            </a:r>
            <a:r>
              <a:rPr lang="en-US" altLang="zh-CN" dirty="0" err="1">
                <a:solidFill>
                  <a:srgbClr val="0070C0"/>
                </a:solidFill>
              </a:rPr>
              <a:t>response.xpath</a:t>
            </a:r>
            <a:r>
              <a:rPr lang="en-US" altLang="zh-CN" dirty="0">
                <a:solidFill>
                  <a:srgbClr val="0070C0"/>
                </a:solidFill>
              </a:rPr>
              <a:t>('//a[@class="post-title-link"]')</a:t>
            </a:r>
            <a:endParaRPr lang="zh-CN" altLang="zh-CN" dirty="0">
              <a:solidFill>
                <a:srgbClr val="0070C0"/>
              </a:solidFill>
            </a:endParaRPr>
          </a:p>
          <a:p>
            <a:r>
              <a:rPr lang="en-US" altLang="zh-CN" dirty="0">
                <a:solidFill>
                  <a:srgbClr val="0070C0"/>
                </a:solidFill>
              </a:rPr>
              <a:t>for </a:t>
            </a:r>
            <a:r>
              <a:rPr lang="en-US" altLang="zh-CN" dirty="0" err="1">
                <a:solidFill>
                  <a:srgbClr val="0070C0"/>
                </a:solidFill>
              </a:rPr>
              <a:t>title_tag</a:t>
            </a:r>
            <a:r>
              <a:rPr lang="en-US" altLang="zh-CN" dirty="0">
                <a:solidFill>
                  <a:srgbClr val="0070C0"/>
                </a:solidFill>
              </a:rPr>
              <a:t> in </a:t>
            </a:r>
            <a:r>
              <a:rPr lang="en-US" altLang="zh-CN" dirty="0" err="1">
                <a:solidFill>
                  <a:srgbClr val="0070C0"/>
                </a:solidFill>
              </a:rPr>
              <a:t>title_tag_list</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article_title</a:t>
            </a:r>
            <a:r>
              <a:rPr lang="en-US" altLang="zh-CN" dirty="0">
                <a:solidFill>
                  <a:srgbClr val="0070C0"/>
                </a:solidFill>
              </a:rPr>
              <a:t> = </a:t>
            </a:r>
            <a:r>
              <a:rPr lang="en-US" altLang="zh-CN" dirty="0" err="1">
                <a:solidFill>
                  <a:srgbClr val="0070C0"/>
                </a:solidFill>
              </a:rPr>
              <a:t>title_tag.xpath</a:t>
            </a:r>
            <a:r>
              <a:rPr lang="en-US" altLang="zh-CN" dirty="0">
                <a:solidFill>
                  <a:srgbClr val="0070C0"/>
                </a:solidFill>
              </a:rPr>
              <a:t>('span/text()').</a:t>
            </a:r>
            <a:r>
              <a:rPr lang="en-US" altLang="zh-CN" dirty="0" err="1">
                <a:solidFill>
                  <a:srgbClr val="0070C0"/>
                </a:solidFill>
              </a:rPr>
              <a:t>extract_first</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article_url</a:t>
            </a:r>
            <a:r>
              <a:rPr lang="en-US" altLang="zh-CN" dirty="0">
                <a:solidFill>
                  <a:srgbClr val="0070C0"/>
                </a:solidFill>
              </a:rPr>
              <a:t> = host + </a:t>
            </a:r>
            <a:r>
              <a:rPr lang="en-US" altLang="zh-CN" dirty="0" err="1">
                <a:solidFill>
                  <a:srgbClr val="0070C0"/>
                </a:solidFill>
              </a:rPr>
              <a:t>title_tag.xpath</a:t>
            </a:r>
            <a:r>
              <a:rPr lang="en-US" altLang="zh-CN" dirty="0">
                <a:solidFill>
                  <a:srgbClr val="0070C0"/>
                </a:solidFill>
              </a:rPr>
              <a:t>('@</a:t>
            </a:r>
            <a:r>
              <a:rPr lang="en-US" altLang="zh-CN" dirty="0" err="1">
                <a:solidFill>
                  <a:srgbClr val="0070C0"/>
                </a:solidFill>
              </a:rPr>
              <a:t>href</a:t>
            </a:r>
            <a:r>
              <a:rPr lang="en-US" altLang="zh-CN" dirty="0">
                <a:solidFill>
                  <a:srgbClr val="0070C0"/>
                </a:solidFill>
              </a:rPr>
              <a:t>').</a:t>
            </a:r>
            <a:r>
              <a:rPr lang="en-US" altLang="zh-CN" dirty="0" err="1">
                <a:solidFill>
                  <a:srgbClr val="0070C0"/>
                </a:solidFill>
              </a:rPr>
              <a:t>extract_first</a:t>
            </a:r>
            <a:r>
              <a:rPr lang="en-US" altLang="zh-CN" dirty="0">
                <a:solidFill>
                  <a:srgbClr val="0070C0"/>
                </a:solidFill>
              </a:rPr>
              <a:t>()</a:t>
            </a:r>
            <a:endParaRPr lang="zh-CN" altLang="zh-CN"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3370776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579863" y="2277054"/>
            <a:ext cx="10727621"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这是因为系统没有安装</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.Net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Framework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或者安装的版本太低。此时下载并安装一个</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4.5.1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或以上版本的</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.Net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Framework</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即可。</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安装好</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.Net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Framework</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以后，</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Microsoft Visual C++ Build Tools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应该就可以正常安装了。</a:t>
            </a:r>
            <a:endParaRPr kumimoji="0" lang="zh-CN" altLang="en-US" i="0" u="none" strike="noStrike" cap="none" normalizeH="0" baseline="0" dirty="0" smtClean="0">
              <a:ln>
                <a:noFill/>
              </a:ln>
              <a:solidFill>
                <a:schemeClr val="tx1"/>
              </a:solidFill>
              <a:effectLst/>
            </a:endParaRPr>
          </a:p>
        </p:txBody>
      </p:sp>
      <p:pic>
        <p:nvPicPr>
          <p:cNvPr id="5" name="Picture 2" descr="C:\Program Files\Microsoft Office\MEDIA\CAGCAT10\j029718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0236" y="4332544"/>
            <a:ext cx="2376264" cy="189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102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4829" y="1845734"/>
            <a:ext cx="10727473" cy="4023360"/>
          </a:xfrm>
        </p:spPr>
        <p:txBody>
          <a:bodyPr/>
          <a:lstStyle/>
          <a:p>
            <a:r>
              <a:rPr lang="en-US" altLang="zh-CN" dirty="0" smtClean="0"/>
              <a:t>        </a:t>
            </a:r>
            <a:r>
              <a:rPr lang="zh-CN" altLang="zh-CN" dirty="0" smtClean="0"/>
              <a:t>在</a:t>
            </a:r>
            <a:r>
              <a:rPr lang="zh-CN" altLang="zh-CN" dirty="0"/>
              <a:t>这段代码中，引入了一个新的知识点：“extract_first()”方法。“extract_first()”方法的作用是获取XPath提取出来的值中的第一个。“extract()”方法返回的是一个列表，而“extract_first()”返回的就是一个具体的值。因为在每一个&lt;a&gt;标签中只有一个详情页链接，也只有一个标题，因此使用“extract_first()”比“extract()[0]”更加易懂。</a:t>
            </a:r>
          </a:p>
          <a:p>
            <a:r>
              <a:rPr lang="en-US" altLang="zh-CN" dirty="0" smtClean="0"/>
              <a:t>         </a:t>
            </a:r>
            <a:r>
              <a:rPr lang="zh-CN" altLang="zh-CN" dirty="0" smtClean="0"/>
              <a:t>由于</a:t>
            </a:r>
            <a:r>
              <a:rPr lang="zh-CN" altLang="zh-CN" dirty="0"/>
              <a:t>正文页中也有发布时间，所以发布时间就不从列表页获取了。</a:t>
            </a:r>
          </a:p>
          <a:p>
            <a:endParaRPr lang="zh-CN" altLang="en-US" dirty="0"/>
          </a:p>
        </p:txBody>
      </p:sp>
    </p:spTree>
    <p:extLst>
      <p:ext uri="{BB962C8B-B14F-4D97-AF65-F5344CB8AC3E}">
        <p14:creationId xmlns:p14="http://schemas.microsoft.com/office/powerpoint/2010/main" val="6021707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3"/>
            <a:ext cx="10421930" cy="4733487"/>
          </a:xfrm>
        </p:spPr>
        <p:txBody>
          <a:bodyPr>
            <a:normAutofit lnSpcReduction="10000"/>
          </a:bodyPr>
          <a:lstStyle/>
          <a:p>
            <a:r>
              <a:rPr lang="en-US" altLang="zh-CN" dirty="0">
                <a:solidFill>
                  <a:srgbClr val="C00000"/>
                </a:solidFill>
              </a:rPr>
              <a:t>2</a:t>
            </a:r>
            <a:r>
              <a:rPr lang="zh-CN" altLang="zh-CN" dirty="0">
                <a:solidFill>
                  <a:srgbClr val="C00000"/>
                </a:solidFill>
              </a:rPr>
              <a:t>．请求新页面</a:t>
            </a:r>
          </a:p>
          <a:p>
            <a:r>
              <a:rPr lang="en-US" altLang="zh-CN" dirty="0" smtClean="0"/>
              <a:t>         </a:t>
            </a:r>
            <a:r>
              <a:rPr lang="zh-CN" altLang="zh-CN" dirty="0" smtClean="0"/>
              <a:t>在</a:t>
            </a:r>
            <a:r>
              <a:rPr lang="en-US" altLang="zh-CN" dirty="0" err="1"/>
              <a:t>Scrapy</a:t>
            </a:r>
            <a:r>
              <a:rPr lang="zh-CN" altLang="zh-CN" dirty="0"/>
              <a:t>中，可以通过</a:t>
            </a:r>
            <a:r>
              <a:rPr lang="en-US" altLang="zh-CN" dirty="0" err="1"/>
              <a:t>scrapy.Request</a:t>
            </a:r>
            <a:r>
              <a:rPr lang="zh-CN" altLang="zh-CN" dirty="0"/>
              <a:t>让爬虫爬入一个新的</a:t>
            </a:r>
            <a:r>
              <a:rPr lang="en-US" altLang="zh-CN" dirty="0"/>
              <a:t>URL</a:t>
            </a:r>
            <a:r>
              <a:rPr lang="zh-CN" altLang="zh-CN" dirty="0"/>
              <a:t>，并继续获取新页面的信息。所以，为了让爬虫爬取博客正文页面，可以构造如下的代码：</a:t>
            </a:r>
          </a:p>
          <a:p>
            <a:r>
              <a:rPr lang="en-US" altLang="zh-CN" dirty="0">
                <a:solidFill>
                  <a:srgbClr val="0070C0"/>
                </a:solidFill>
              </a:rPr>
              <a:t>HEADERS = {</a:t>
            </a:r>
            <a:endParaRPr lang="zh-CN" altLang="zh-CN" dirty="0">
              <a:solidFill>
                <a:srgbClr val="0070C0"/>
              </a:solidFill>
            </a:endParaRPr>
          </a:p>
          <a:p>
            <a:r>
              <a:rPr lang="en-US" altLang="zh-CN" dirty="0">
                <a:solidFill>
                  <a:srgbClr val="0070C0"/>
                </a:solidFill>
              </a:rPr>
              <a:t>   'accept': 'text/</a:t>
            </a:r>
            <a:r>
              <a:rPr lang="en-US" altLang="zh-CN" dirty="0" err="1">
                <a:solidFill>
                  <a:srgbClr val="0070C0"/>
                </a:solidFill>
              </a:rPr>
              <a:t>html,application</a:t>
            </a:r>
            <a:r>
              <a:rPr lang="en-US" altLang="zh-CN" dirty="0">
                <a:solidFill>
                  <a:srgbClr val="0070C0"/>
                </a:solidFill>
              </a:rPr>
              <a:t>/</a:t>
            </a:r>
            <a:r>
              <a:rPr lang="en-US" altLang="zh-CN" dirty="0" err="1">
                <a:solidFill>
                  <a:srgbClr val="0070C0"/>
                </a:solidFill>
              </a:rPr>
              <a:t>xhtml+xml,application</a:t>
            </a:r>
            <a:r>
              <a:rPr lang="en-US" altLang="zh-CN" dirty="0">
                <a:solidFill>
                  <a:srgbClr val="0070C0"/>
                </a:solidFill>
              </a:rPr>
              <a:t>/</a:t>
            </a:r>
            <a:r>
              <a:rPr lang="en-US" altLang="zh-CN" dirty="0" err="1">
                <a:solidFill>
                  <a:srgbClr val="0070C0"/>
                </a:solidFill>
              </a:rPr>
              <a:t>xml;q</a:t>
            </a:r>
            <a:r>
              <a:rPr lang="en-US" altLang="zh-CN" dirty="0">
                <a:solidFill>
                  <a:srgbClr val="0070C0"/>
                </a:solidFill>
              </a:rPr>
              <a:t>=0.9,image/</a:t>
            </a:r>
            <a:r>
              <a:rPr lang="en-US" altLang="zh-CN" dirty="0" err="1">
                <a:solidFill>
                  <a:srgbClr val="0070C0"/>
                </a:solidFill>
              </a:rPr>
              <a:t>webp,image</a:t>
            </a:r>
            <a:r>
              <a:rPr lang="en-US" altLang="zh-CN" dirty="0">
                <a:solidFill>
                  <a:srgbClr val="0070C0"/>
                </a:solidFill>
              </a:rPr>
              <a:t>/</a:t>
            </a:r>
            <a:r>
              <a:rPr lang="en-US" altLang="zh-CN" dirty="0" err="1">
                <a:solidFill>
                  <a:srgbClr val="0070C0"/>
                </a:solidFill>
              </a:rPr>
              <a:t>apng</a:t>
            </a:r>
            <a:r>
              <a:rPr lang="en-US" altLang="zh-CN" dirty="0">
                <a:solidFill>
                  <a:srgbClr val="0070C0"/>
                </a:solidFill>
              </a:rPr>
              <a:t>,*/*;q=0.8',</a:t>
            </a:r>
            <a:endParaRPr lang="zh-CN" altLang="zh-CN" dirty="0">
              <a:solidFill>
                <a:srgbClr val="0070C0"/>
              </a:solidFill>
            </a:endParaRPr>
          </a:p>
          <a:p>
            <a:r>
              <a:rPr lang="en-US" altLang="zh-CN" dirty="0">
                <a:solidFill>
                  <a:srgbClr val="0070C0"/>
                </a:solidFill>
              </a:rPr>
              <a:t>   'accept-encoding': '</a:t>
            </a:r>
            <a:r>
              <a:rPr lang="en-US" altLang="zh-CN" dirty="0" err="1">
                <a:solidFill>
                  <a:srgbClr val="0070C0"/>
                </a:solidFill>
              </a:rPr>
              <a:t>gzip</a:t>
            </a:r>
            <a:r>
              <a:rPr lang="en-US" altLang="zh-CN" dirty="0">
                <a:solidFill>
                  <a:srgbClr val="0070C0"/>
                </a:solidFill>
              </a:rPr>
              <a:t>, deflate, </a:t>
            </a:r>
            <a:r>
              <a:rPr lang="en-US" altLang="zh-CN" dirty="0" err="1">
                <a:solidFill>
                  <a:srgbClr val="0070C0"/>
                </a:solidFill>
              </a:rPr>
              <a:t>br</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'accept-language': '</a:t>
            </a:r>
            <a:r>
              <a:rPr lang="en-US" altLang="zh-CN" dirty="0" err="1">
                <a:solidFill>
                  <a:srgbClr val="0070C0"/>
                </a:solidFill>
              </a:rPr>
              <a:t>zh-CN,zh;q</a:t>
            </a:r>
            <a:r>
              <a:rPr lang="en-US" altLang="zh-CN" dirty="0">
                <a:solidFill>
                  <a:srgbClr val="0070C0"/>
                </a:solidFill>
              </a:rPr>
              <a:t>=0.9,en;q=0.8</a:t>
            </a:r>
            <a:r>
              <a:rPr lang="en-US" altLang="zh-CN" dirty="0" smtClean="0">
                <a:solidFill>
                  <a:srgbClr val="0070C0"/>
                </a:solidFill>
              </a:rPr>
              <a:t>',</a:t>
            </a:r>
            <a:endParaRPr lang="zh-CN" altLang="zh-CN" dirty="0">
              <a:solidFill>
                <a:srgbClr val="0070C0"/>
              </a:solidFill>
            </a:endParaRPr>
          </a:p>
        </p:txBody>
      </p:sp>
    </p:spTree>
    <p:extLst>
      <p:ext uri="{BB962C8B-B14F-4D97-AF65-F5344CB8AC3E}">
        <p14:creationId xmlns:p14="http://schemas.microsoft.com/office/powerpoint/2010/main" val="6823629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solidFill>
                  <a:srgbClr val="0070C0"/>
                </a:solidFill>
              </a:rPr>
              <a:t> 'cache-control': 'max-age=0</a:t>
            </a:r>
            <a:r>
              <a:rPr lang="en-US" altLang="zh-CN" dirty="0" smtClean="0">
                <a:solidFill>
                  <a:srgbClr val="0070C0"/>
                </a:solidFill>
              </a:rPr>
              <a:t>',</a:t>
            </a:r>
          </a:p>
          <a:p>
            <a:r>
              <a:rPr lang="en-US" altLang="zh-CN" dirty="0" smtClean="0">
                <a:solidFill>
                  <a:srgbClr val="0070C0"/>
                </a:solidFill>
              </a:rPr>
              <a:t> </a:t>
            </a:r>
            <a:r>
              <a:rPr lang="en-US" altLang="zh-CN" dirty="0">
                <a:solidFill>
                  <a:srgbClr val="0070C0"/>
                </a:solidFill>
              </a:rPr>
              <a:t>'</a:t>
            </a:r>
            <a:r>
              <a:rPr lang="en-US" altLang="zh-CN" dirty="0" err="1">
                <a:solidFill>
                  <a:srgbClr val="0070C0"/>
                </a:solidFill>
              </a:rPr>
              <a:t>dnt</a:t>
            </a:r>
            <a:r>
              <a:rPr lang="en-US" altLang="zh-CN" dirty="0">
                <a:solidFill>
                  <a:srgbClr val="0070C0"/>
                </a:solidFill>
              </a:rPr>
              <a:t>': '1',</a:t>
            </a:r>
            <a:endParaRPr lang="zh-CN" altLang="zh-CN" dirty="0">
              <a:solidFill>
                <a:srgbClr val="0070C0"/>
              </a:solidFill>
            </a:endParaRPr>
          </a:p>
          <a:p>
            <a:r>
              <a:rPr lang="en-US" altLang="zh-CN" dirty="0">
                <a:solidFill>
                  <a:srgbClr val="0070C0"/>
                </a:solidFill>
              </a:rPr>
              <a:t>   'upgrade-insecure-requests': '1',</a:t>
            </a:r>
            <a:endParaRPr lang="zh-CN" altLang="zh-CN" dirty="0">
              <a:solidFill>
                <a:srgbClr val="0070C0"/>
              </a:solidFill>
            </a:endParaRPr>
          </a:p>
          <a:p>
            <a:r>
              <a:rPr lang="en-US" altLang="zh-CN" dirty="0">
                <a:solidFill>
                  <a:srgbClr val="0070C0"/>
                </a:solidFill>
              </a:rPr>
              <a:t>   'user-agent': 'Mozilla/5.0 (Macintosh; Intel Mac OS X 10_13_5) </a:t>
            </a:r>
            <a:r>
              <a:rPr lang="en-US" altLang="zh-CN" dirty="0" err="1">
                <a:solidFill>
                  <a:srgbClr val="0070C0"/>
                </a:solidFill>
              </a:rPr>
              <a:t>AppleWebKit</a:t>
            </a:r>
            <a:r>
              <a:rPr lang="en-US" altLang="zh-CN" dirty="0">
                <a:solidFill>
                  <a:srgbClr val="0070C0"/>
                </a:solidFill>
              </a:rPr>
              <a:t>/537.36 (KHTML, like Gecko) Chrome/67.0.3396.99 Safari/537.36'</a:t>
            </a:r>
            <a:endParaRPr lang="zh-CN" altLang="zh-CN" dirty="0">
              <a:solidFill>
                <a:srgbClr val="0070C0"/>
              </a:solidFill>
            </a:endParaRPr>
          </a:p>
          <a:p>
            <a:r>
              <a:rPr lang="en-US" altLang="zh-CN" dirty="0" smtClean="0">
                <a:solidFill>
                  <a:srgbClr val="0070C0"/>
                </a:solidFill>
              </a:rPr>
              <a:t>}</a:t>
            </a:r>
            <a:endParaRPr lang="zh-CN" altLang="zh-CN" dirty="0">
              <a:solidFill>
                <a:srgbClr val="0070C0"/>
              </a:solidFill>
            </a:endParaRPr>
          </a:p>
        </p:txBody>
      </p:sp>
    </p:spTree>
    <p:extLst>
      <p:ext uri="{BB962C8B-B14F-4D97-AF65-F5344CB8AC3E}">
        <p14:creationId xmlns:p14="http://schemas.microsoft.com/office/powerpoint/2010/main" val="33902472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0070C0"/>
                </a:solidFill>
              </a:rPr>
              <a:t>yield </a:t>
            </a:r>
            <a:r>
              <a:rPr lang="en-US" altLang="zh-CN" dirty="0" err="1">
                <a:solidFill>
                  <a:srgbClr val="0070C0"/>
                </a:solidFill>
              </a:rPr>
              <a:t>scrapy.Request</a:t>
            </a:r>
            <a:r>
              <a:rPr lang="en-US" altLang="zh-CN" dirty="0">
                <a:solidFill>
                  <a:srgbClr val="0070C0"/>
                </a:solidFill>
              </a:rPr>
              <a:t>(</a:t>
            </a:r>
            <a:r>
              <a:rPr lang="en-US" altLang="zh-CN" dirty="0" err="1">
                <a:solidFill>
                  <a:srgbClr val="0070C0"/>
                </a:solidFill>
              </a:rPr>
              <a:t>article_url</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headers=HEADERS,</a:t>
            </a:r>
            <a:endParaRPr lang="zh-CN" altLang="zh-CN" dirty="0">
              <a:solidFill>
                <a:srgbClr val="0070C0"/>
              </a:solidFill>
            </a:endParaRPr>
          </a:p>
          <a:p>
            <a:r>
              <a:rPr lang="en-US" altLang="zh-CN" dirty="0">
                <a:solidFill>
                  <a:srgbClr val="0070C0"/>
                </a:solidFill>
              </a:rPr>
              <a:t>                    callback=</a:t>
            </a:r>
            <a:r>
              <a:rPr lang="en-US" altLang="zh-CN" dirty="0" err="1">
                <a:solidFill>
                  <a:srgbClr val="0070C0"/>
                </a:solidFill>
              </a:rPr>
              <a:t>self.parse_detail</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meta={'item': item})</a:t>
            </a:r>
            <a:endParaRPr lang="zh-CN" altLang="zh-CN" dirty="0">
              <a:solidFill>
                <a:srgbClr val="0070C0"/>
              </a:solidFill>
            </a:endParaRPr>
          </a:p>
          <a:p>
            <a:endParaRPr lang="zh-CN" altLang="en-US" dirty="0"/>
          </a:p>
          <a:p>
            <a:endParaRPr lang="zh-CN" altLang="en-US" dirty="0"/>
          </a:p>
        </p:txBody>
      </p:sp>
      <p:sp>
        <p:nvSpPr>
          <p:cNvPr id="4" name="椭圆 3"/>
          <p:cNvSpPr/>
          <p:nvPr/>
        </p:nvSpPr>
        <p:spPr>
          <a:xfrm>
            <a:off x="8140389" y="3251716"/>
            <a:ext cx="2732049" cy="2658429"/>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89712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3"/>
            <a:ext cx="10058400" cy="4677729"/>
          </a:xfrm>
        </p:spPr>
        <p:txBody>
          <a:bodyPr>
            <a:normAutofit/>
          </a:bodyPr>
          <a:lstStyle/>
          <a:p>
            <a:r>
              <a:rPr lang="en-US" altLang="zh-CN" dirty="0" smtClean="0"/>
              <a:t>         </a:t>
            </a:r>
            <a:r>
              <a:rPr lang="zh-CN" altLang="zh-CN" dirty="0" smtClean="0"/>
              <a:t>这里</a:t>
            </a:r>
            <a:r>
              <a:rPr lang="zh-CN" altLang="zh-CN" dirty="0"/>
              <a:t>有3个知识点需要讲到。</a:t>
            </a:r>
          </a:p>
          <a:p>
            <a:pPr marL="0" indent="0">
              <a:buNone/>
            </a:pPr>
            <a:r>
              <a:rPr lang="zh-CN" altLang="zh-CN" dirty="0"/>
              <a:t>（1）请求头headers</a:t>
            </a:r>
          </a:p>
          <a:p>
            <a:r>
              <a:rPr lang="en-US" altLang="zh-CN" dirty="0" smtClean="0"/>
              <a:t>         </a:t>
            </a:r>
            <a:r>
              <a:rPr lang="zh-CN" altLang="zh-CN" dirty="0" smtClean="0"/>
              <a:t>参数</a:t>
            </a:r>
            <a:r>
              <a:rPr lang="zh-CN" altLang="zh-CN" dirty="0"/>
              <a:t>headers=HEADERS，把请求头添加到Scrapy请求中，使爬虫的请求看起来像是从浏览器发起的。</a:t>
            </a:r>
          </a:p>
          <a:p>
            <a:pPr marL="0" indent="0">
              <a:buNone/>
            </a:pPr>
            <a:r>
              <a:rPr lang="zh-CN" altLang="zh-CN" dirty="0"/>
              <a:t>（2）回调函数</a:t>
            </a:r>
          </a:p>
          <a:p>
            <a:r>
              <a:rPr lang="zh-CN" altLang="zh-CN" dirty="0">
                <a:solidFill>
                  <a:srgbClr val="0070C0"/>
                </a:solidFill>
              </a:rPr>
              <a:t>callback=self.parse_</a:t>
            </a:r>
            <a:r>
              <a:rPr lang="zh-CN" altLang="zh-CN" dirty="0" smtClean="0">
                <a:solidFill>
                  <a:srgbClr val="0070C0"/>
                </a:solidFill>
              </a:rPr>
              <a:t>detail</a:t>
            </a:r>
            <a:endParaRPr lang="en-US" altLang="zh-CN" dirty="0" smtClean="0">
              <a:solidFill>
                <a:srgbClr val="0070C0"/>
              </a:solidFill>
            </a:endParaRPr>
          </a:p>
        </p:txBody>
      </p:sp>
    </p:spTree>
    <p:extLst>
      <p:ext uri="{BB962C8B-B14F-4D97-AF65-F5344CB8AC3E}">
        <p14:creationId xmlns:p14="http://schemas.microsoft.com/office/powerpoint/2010/main" val="14163472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由于</a:t>
            </a:r>
            <a:r>
              <a:rPr lang="zh-CN" altLang="zh-CN" dirty="0"/>
              <a:t>使用到了yield，所以对博客正文页爬取是一个异步的过程</a:t>
            </a:r>
            <a:r>
              <a:rPr lang="zh-CN" altLang="zh-CN" dirty="0" smtClean="0"/>
              <a:t>。</a:t>
            </a:r>
            <a:endParaRPr lang="en-US" altLang="zh-CN" dirty="0" smtClean="0"/>
          </a:p>
          <a:p>
            <a:r>
              <a:rPr lang="en-US" altLang="zh-CN" dirty="0"/>
              <a:t> </a:t>
            </a:r>
            <a:r>
              <a:rPr lang="en-US" altLang="zh-CN" dirty="0" smtClean="0"/>
              <a:t>        </a:t>
            </a:r>
            <a:r>
              <a:rPr lang="zh-CN" altLang="zh-CN" dirty="0" smtClean="0"/>
              <a:t>请求</a:t>
            </a:r>
            <a:r>
              <a:rPr lang="zh-CN" altLang="zh-CN" dirty="0"/>
              <a:t>会先放在Redis中，等到分布式爬虫中的某一个有空了就去取</a:t>
            </a:r>
            <a:r>
              <a:rPr lang="zh-CN" altLang="zh-CN" dirty="0" smtClean="0"/>
              <a:t>。</a:t>
            </a:r>
            <a:endParaRPr lang="en-US" altLang="zh-CN" dirty="0" smtClean="0"/>
          </a:p>
          <a:p>
            <a:r>
              <a:rPr lang="en-US" altLang="zh-CN" dirty="0"/>
              <a:t> </a:t>
            </a:r>
            <a:r>
              <a:rPr lang="en-US" altLang="zh-CN" dirty="0" smtClean="0"/>
              <a:t>        </a:t>
            </a:r>
            <a:r>
              <a:rPr lang="zh-CN" altLang="zh-CN" dirty="0" smtClean="0"/>
              <a:t>这个</a:t>
            </a:r>
            <a:r>
              <a:rPr lang="zh-CN" altLang="zh-CN" dirty="0"/>
              <a:t>异步的过程是通过Twisted来实现的</a:t>
            </a:r>
            <a:r>
              <a:rPr lang="zh-CN" altLang="zh-CN" dirty="0" smtClean="0"/>
              <a:t>。</a:t>
            </a:r>
            <a:endParaRPr lang="en-US" altLang="zh-CN" dirty="0" smtClean="0"/>
          </a:p>
          <a:p>
            <a:r>
              <a:rPr lang="en-US" altLang="zh-CN" dirty="0"/>
              <a:t> </a:t>
            </a:r>
            <a:r>
              <a:rPr lang="en-US" altLang="zh-CN" dirty="0" smtClean="0"/>
              <a:t>         </a:t>
            </a:r>
            <a:r>
              <a:rPr lang="zh-CN" altLang="zh-CN" dirty="0" smtClean="0"/>
              <a:t>Scrapy</a:t>
            </a:r>
            <a:r>
              <a:rPr lang="zh-CN" altLang="zh-CN" dirty="0"/>
              <a:t>不会卡在这个地方等待详情页爬取完成以后再爬取后面的内容，所以这个地方需要使用回调函数callback。</a:t>
            </a:r>
          </a:p>
          <a:p>
            <a:endParaRPr lang="zh-CN" altLang="zh-CN" dirty="0"/>
          </a:p>
          <a:p>
            <a:endParaRPr lang="zh-CN" altLang="en-US" dirty="0"/>
          </a:p>
          <a:p>
            <a:endParaRPr lang="zh-CN" altLang="en-US" dirty="0"/>
          </a:p>
        </p:txBody>
      </p:sp>
    </p:spTree>
    <p:extLst>
      <p:ext uri="{BB962C8B-B14F-4D97-AF65-F5344CB8AC3E}">
        <p14:creationId xmlns:p14="http://schemas.microsoft.com/office/powerpoint/2010/main" val="15466132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9663647" cy="4023360"/>
          </a:xfrm>
        </p:spPr>
        <p:txBody>
          <a:bodyPr/>
          <a:lstStyle/>
          <a:p>
            <a:pPr marL="0" indent="0">
              <a:buNone/>
            </a:pPr>
            <a:r>
              <a:rPr lang="zh-CN" altLang="zh-CN" dirty="0"/>
              <a:t>（3）数据传递</a:t>
            </a:r>
          </a:p>
          <a:p>
            <a:r>
              <a:rPr lang="zh-CN" altLang="zh-CN" dirty="0">
                <a:solidFill>
                  <a:srgbClr val="0070C0"/>
                </a:solidFill>
              </a:rPr>
              <a:t>meta={'item': item}</a:t>
            </a:r>
          </a:p>
          <a:p>
            <a:r>
              <a:rPr lang="en-US" altLang="zh-CN" dirty="0" smtClean="0"/>
              <a:t>         </a:t>
            </a:r>
            <a:r>
              <a:rPr lang="zh-CN" altLang="zh-CN" dirty="0" smtClean="0"/>
              <a:t>meta</a:t>
            </a:r>
            <a:r>
              <a:rPr lang="zh-CN" altLang="zh-CN" dirty="0"/>
              <a:t>是一个传递信息的通道。它负责将爬取博文列表页获取到的信息传递给负责爬取正文页的方法中</a:t>
            </a:r>
            <a:r>
              <a:rPr lang="zh-CN" altLang="zh-CN" dirty="0" smtClean="0"/>
              <a:t>。</a:t>
            </a:r>
            <a:endParaRPr lang="en-US" altLang="zh-CN" dirty="0" smtClean="0"/>
          </a:p>
          <a:p>
            <a:r>
              <a:rPr lang="en-US" altLang="zh-CN" dirty="0"/>
              <a:t> </a:t>
            </a:r>
            <a:r>
              <a:rPr lang="en-US" altLang="zh-CN" dirty="0" smtClean="0"/>
              <a:t>       </a:t>
            </a:r>
            <a:r>
              <a:rPr lang="zh-CN" altLang="zh-CN" dirty="0" smtClean="0"/>
              <a:t>具体</a:t>
            </a:r>
            <a:r>
              <a:rPr lang="zh-CN" altLang="zh-CN" dirty="0"/>
              <a:t>到这个例子中，有一些信息需要从parse方法传递到parse_detail方法中，就需要通过meta来传递。meta的值是一个字典，里面的名字和值都可以自己设定。</a:t>
            </a:r>
          </a:p>
          <a:p>
            <a:endParaRPr lang="zh-CN" altLang="en-US" dirty="0"/>
          </a:p>
        </p:txBody>
      </p:sp>
    </p:spTree>
    <p:extLst>
      <p:ext uri="{BB962C8B-B14F-4D97-AF65-F5344CB8AC3E}">
        <p14:creationId xmlns:p14="http://schemas.microsoft.com/office/powerpoint/2010/main" val="24051395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196" y="2369842"/>
            <a:ext cx="6166965" cy="4023360"/>
          </a:xfrm>
        </p:spPr>
        <p:txBody>
          <a:bodyPr/>
          <a:lstStyle/>
          <a:p>
            <a:r>
              <a:rPr lang="en-US" altLang="zh-CN" dirty="0">
                <a:solidFill>
                  <a:srgbClr val="C00000"/>
                </a:solidFill>
              </a:rPr>
              <a:t>3</a:t>
            </a:r>
            <a:r>
              <a:rPr lang="zh-CN" altLang="zh-CN" dirty="0">
                <a:solidFill>
                  <a:srgbClr val="C00000"/>
                </a:solidFill>
              </a:rPr>
              <a:t>．获取详情页</a:t>
            </a:r>
          </a:p>
          <a:p>
            <a:r>
              <a:rPr lang="en-US" altLang="zh-CN" dirty="0" smtClean="0"/>
              <a:t>         </a:t>
            </a:r>
            <a:r>
              <a:rPr lang="zh-CN" altLang="zh-CN" dirty="0" smtClean="0"/>
              <a:t>self</a:t>
            </a:r>
            <a:r>
              <a:rPr lang="zh-CN" altLang="zh-CN" dirty="0"/>
              <a:t>.parse_detail是负责处理详情页并获取信息的一个方法。它负责从整个正文页中提取发布时间、文章分类和正文HTML。</a:t>
            </a:r>
          </a:p>
          <a:p>
            <a:endParaRPr lang="zh-CN" altLang="en-US" dirty="0"/>
          </a:p>
        </p:txBody>
      </p:sp>
      <p:pic>
        <p:nvPicPr>
          <p:cNvPr id="48130"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477" y="1905167"/>
            <a:ext cx="5219819" cy="365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530647" y="5979266"/>
            <a:ext cx="339073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11-39  </a:t>
            </a:r>
            <a:r>
              <a:rPr lang="zh-CN" altLang="zh-CN" b="1" kern="100" dirty="0">
                <a:latin typeface="Times New Roman" panose="02020603050405020304" pitchFamily="18" charset="0"/>
                <a:ea typeface="方正书宋简体"/>
                <a:cs typeface="Times New Roman" panose="02020603050405020304" pitchFamily="18" charset="0"/>
              </a:rPr>
              <a:t>发帖时间的</a:t>
            </a:r>
            <a:r>
              <a:rPr lang="en-US" altLang="zh-CN" b="1" kern="100" dirty="0">
                <a:latin typeface="Times New Roman" panose="02020603050405020304" pitchFamily="18" charset="0"/>
                <a:ea typeface="方正书宋简体"/>
              </a:rPr>
              <a:t>HTML</a:t>
            </a:r>
            <a:r>
              <a:rPr lang="zh-CN" altLang="zh-CN" b="1" kern="100" dirty="0">
                <a:latin typeface="Times New Roman" panose="02020603050405020304" pitchFamily="18" charset="0"/>
                <a:ea typeface="方正书宋简体"/>
                <a:cs typeface="Times New Roman" panose="02020603050405020304" pitchFamily="18" charset="0"/>
              </a:rPr>
              <a:t>结构</a:t>
            </a:r>
            <a:endParaRPr lang="zh-CN" altLang="en-US" b="1" dirty="0"/>
          </a:p>
        </p:txBody>
      </p:sp>
    </p:spTree>
    <p:extLst>
      <p:ext uri="{BB962C8B-B14F-4D97-AF65-F5344CB8AC3E}">
        <p14:creationId xmlns:p14="http://schemas.microsoft.com/office/powerpoint/2010/main" val="21053217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对应</a:t>
            </a:r>
            <a:r>
              <a:rPr lang="zh-CN" altLang="zh-CN" dirty="0"/>
              <a:t>的</a:t>
            </a:r>
            <a:r>
              <a:rPr lang="en-US" altLang="zh-CN" dirty="0" err="1"/>
              <a:t>Scrapy</a:t>
            </a:r>
            <a:r>
              <a:rPr lang="zh-CN" altLang="zh-CN" dirty="0"/>
              <a:t>代码为：</a:t>
            </a:r>
          </a:p>
          <a:p>
            <a:r>
              <a:rPr lang="en-US" altLang="zh-CN" dirty="0" err="1">
                <a:solidFill>
                  <a:srgbClr val="0070C0"/>
                </a:solidFill>
              </a:rPr>
              <a:t>post_time</a:t>
            </a:r>
            <a:r>
              <a:rPr lang="en-US" altLang="zh-CN" dirty="0">
                <a:solidFill>
                  <a:srgbClr val="0070C0"/>
                </a:solidFill>
              </a:rPr>
              <a:t> = </a:t>
            </a:r>
            <a:r>
              <a:rPr lang="en-US" altLang="zh-CN" dirty="0" err="1">
                <a:solidFill>
                  <a:srgbClr val="0070C0"/>
                </a:solidFill>
              </a:rPr>
              <a:t>response.xpath</a:t>
            </a:r>
            <a:r>
              <a:rPr lang="en-US" altLang="zh-CN" dirty="0">
                <a:solidFill>
                  <a:srgbClr val="0070C0"/>
                </a:solidFill>
              </a:rPr>
              <a:t>('//time[@title="Post created"]/@</a:t>
            </a:r>
            <a:r>
              <a:rPr lang="en-US" altLang="zh-CN" dirty="0" err="1">
                <a:solidFill>
                  <a:srgbClr val="0070C0"/>
                </a:solidFill>
              </a:rPr>
              <a:t>datetime</a:t>
            </a:r>
            <a:r>
              <a:rPr lang="en-US" altLang="zh-CN" dirty="0">
                <a:solidFill>
                  <a:srgbClr val="0070C0"/>
                </a:solidFill>
              </a:rPr>
              <a:t>').</a:t>
            </a:r>
            <a:r>
              <a:rPr lang="en-US" altLang="zh-CN" dirty="0" err="1">
                <a:solidFill>
                  <a:srgbClr val="0070C0"/>
                </a:solidFill>
              </a:rPr>
              <a:t>extract_first</a:t>
            </a:r>
            <a:r>
              <a:rPr lang="en-US" altLang="zh-CN" dirty="0">
                <a:solidFill>
                  <a:srgbClr val="0070C0"/>
                </a:solidFill>
              </a:rPr>
              <a:t>()</a:t>
            </a:r>
            <a:endParaRPr lang="zh-CN" altLang="zh-CN" dirty="0">
              <a:solidFill>
                <a:srgbClr val="0070C0"/>
              </a:solidFill>
            </a:endParaRPr>
          </a:p>
          <a:p>
            <a:r>
              <a:rPr lang="en-US" altLang="zh-CN" dirty="0" smtClean="0"/>
              <a:t>          </a:t>
            </a:r>
            <a:r>
              <a:rPr lang="zh-CN" altLang="zh-CN" dirty="0" smtClean="0"/>
              <a:t>同理</a:t>
            </a:r>
            <a:r>
              <a:rPr lang="zh-CN" altLang="zh-CN" dirty="0"/>
              <a:t>，文章分类的</a:t>
            </a:r>
            <a:r>
              <a:rPr lang="en-US" altLang="zh-CN" dirty="0"/>
              <a:t>HTML</a:t>
            </a:r>
            <a:r>
              <a:rPr lang="zh-CN" altLang="zh-CN" dirty="0"/>
              <a:t>结构如图</a:t>
            </a:r>
            <a:r>
              <a:rPr lang="en-US" altLang="zh-CN" dirty="0"/>
              <a:t>11-40</a:t>
            </a:r>
            <a:r>
              <a:rPr lang="zh-CN" altLang="zh-CN" dirty="0"/>
              <a:t>所示。</a:t>
            </a:r>
          </a:p>
          <a:p>
            <a:endParaRPr lang="zh-CN" altLang="en-US" dirty="0"/>
          </a:p>
        </p:txBody>
      </p:sp>
    </p:spTree>
    <p:extLst>
      <p:ext uri="{BB962C8B-B14F-4D97-AF65-F5344CB8AC3E}">
        <p14:creationId xmlns:p14="http://schemas.microsoft.com/office/powerpoint/2010/main" val="17299672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7895" y="1829650"/>
            <a:ext cx="5708794" cy="399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319096" y="5954080"/>
            <a:ext cx="339073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11-40  </a:t>
            </a:r>
            <a:r>
              <a:rPr lang="zh-CN" altLang="zh-CN" b="1" kern="100" dirty="0">
                <a:latin typeface="Times New Roman" panose="02020603050405020304" pitchFamily="18" charset="0"/>
                <a:ea typeface="方正书宋简体"/>
                <a:cs typeface="Times New Roman" panose="02020603050405020304" pitchFamily="18" charset="0"/>
              </a:rPr>
              <a:t>文章分类的</a:t>
            </a:r>
            <a:r>
              <a:rPr lang="en-US" altLang="zh-CN" b="1" kern="100" dirty="0">
                <a:latin typeface="Times New Roman" panose="02020603050405020304" pitchFamily="18" charset="0"/>
                <a:ea typeface="方正书宋简体"/>
              </a:rPr>
              <a:t>HTML</a:t>
            </a:r>
            <a:r>
              <a:rPr lang="zh-CN" altLang="zh-CN" b="1" kern="100" dirty="0">
                <a:latin typeface="Times New Roman" panose="02020603050405020304" pitchFamily="18" charset="0"/>
                <a:ea typeface="方正书宋简体"/>
                <a:cs typeface="Times New Roman" panose="02020603050405020304" pitchFamily="18" charset="0"/>
              </a:rPr>
              <a:t>结构</a:t>
            </a:r>
            <a:endParaRPr lang="zh-CN" altLang="en-US" b="1" dirty="0"/>
          </a:p>
        </p:txBody>
      </p:sp>
    </p:spTree>
    <p:extLst>
      <p:ext uri="{BB962C8B-B14F-4D97-AF65-F5344CB8AC3E}">
        <p14:creationId xmlns:p14="http://schemas.microsoft.com/office/powerpoint/2010/main" val="2173537879"/>
      </p:ext>
    </p:extLst>
  </p:cSld>
  <p:clrMapOvr>
    <a:masterClrMapping/>
  </p:clrMapOvr>
</p:sld>
</file>

<file path=ppt/theme/theme1.xml><?xml version="1.0" encoding="utf-8"?>
<a:theme xmlns:a="http://schemas.openxmlformats.org/drawingml/2006/main" name="回顾">
  <a:themeElements>
    <a:clrScheme name="回顾">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TM03090430[[fn=镶边]]</Template>
  <TotalTime>2160</TotalTime>
  <Words>6972</Words>
  <Application>Microsoft Office PowerPoint</Application>
  <PresentationFormat>宽屏</PresentationFormat>
  <Paragraphs>403</Paragraphs>
  <Slides>118</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118</vt:i4>
      </vt:variant>
    </vt:vector>
  </HeadingPairs>
  <TitlesOfParts>
    <vt:vector size="132" baseType="lpstr">
      <vt:lpstr>Gungsuh</vt:lpstr>
      <vt:lpstr>方正兰亭刊宋简体</vt:lpstr>
      <vt:lpstr>方正兰亭中黑简体</vt:lpstr>
      <vt:lpstr>方正书宋简体</vt:lpstr>
      <vt:lpstr>黑体</vt:lpstr>
      <vt:lpstr>华文行楷</vt:lpstr>
      <vt:lpstr>华文新魏</vt:lpstr>
      <vt:lpstr>宋体</vt:lpstr>
      <vt:lpstr>Arial</vt:lpstr>
      <vt:lpstr>Blackadder ITC</vt:lpstr>
      <vt:lpstr>Calibri</vt:lpstr>
      <vt:lpstr>Calibri Light</vt:lpstr>
      <vt:lpstr>Times New Roman</vt:lpstr>
      <vt:lpstr>回顾</vt:lpstr>
      <vt:lpstr>    Python  Crawler Development </vt:lpstr>
      <vt:lpstr>第11章  Scrapy</vt:lpstr>
      <vt:lpstr>PowerPoint 演示文稿</vt:lpstr>
      <vt:lpstr>11.1  Scrapy的安装</vt:lpstr>
      <vt:lpstr>11.1.1  在Windows下安装Scrapy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11.1.2  在Linux下安装Scrapy</vt:lpstr>
      <vt:lpstr>PowerPoint 演示文稿</vt:lpstr>
      <vt:lpstr>11.1.3  在Mac OS下安装Scrapy</vt:lpstr>
      <vt:lpstr>PowerPoint 演示文稿</vt:lpstr>
      <vt:lpstr>PowerPoint 演示文稿</vt:lpstr>
      <vt:lpstr>11.2  Scrapy的使用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11.2.2  在Scrapy中使用XPath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11.3  Scrapy与MongoDB</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11.3.2  在Scrapy中使用MongoDB</vt:lpstr>
      <vt:lpstr>PowerPoint 演示文稿</vt:lpstr>
      <vt:lpstr>PowerPoint 演示文稿</vt:lpstr>
      <vt:lpstr>PowerPoint 演示文稿</vt:lpstr>
      <vt:lpstr>11.4  Scrapy与Redis</vt:lpstr>
      <vt:lpstr>11.4.1  Scrapy_redis的安装和使用</vt:lpstr>
      <vt:lpstr>PowerPoint 演示文稿</vt:lpstr>
      <vt:lpstr>11.4.2  使用Redis缓存网页并自动去重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11.5  阶段案例——博客爬虫</vt:lpstr>
      <vt:lpstr>PowerPoint 演示文稿</vt:lpstr>
      <vt:lpstr>PowerPoint 演示文稿</vt:lpstr>
      <vt:lpstr>PowerPoint 演示文稿</vt:lpstr>
      <vt:lpstr>PowerPoint 演示文稿</vt:lpstr>
      <vt:lpstr>11.5.2  核心代码构建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11.5.3  调试与运行</vt:lpstr>
      <vt:lpstr>PowerPoint 演示文稿</vt:lpstr>
      <vt:lpstr>PowerPoint 演示文稿</vt:lpstr>
      <vt:lpstr>PowerPoint 演示文稿</vt:lpstr>
      <vt:lpstr>PowerPoint 演示文稿</vt:lpstr>
      <vt:lpstr>PowerPoint 演示文稿</vt:lpstr>
      <vt:lpstr>11.6  本章小结</vt:lpstr>
      <vt:lpstr>PowerPoint 演示文稿</vt:lpstr>
      <vt:lpstr>PowerPoint 演示文稿</vt:lpstr>
      <vt:lpstr>11.7  动手实践</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Python基础实例教程（微课版）</dc:title>
  <dc:creator>songxin</dc:creator>
  <cp:lastModifiedBy>songxin</cp:lastModifiedBy>
  <cp:revision>119</cp:revision>
  <dcterms:created xsi:type="dcterms:W3CDTF">2018-11-05T02:15:35Z</dcterms:created>
  <dcterms:modified xsi:type="dcterms:W3CDTF">2018-11-16T07:10:33Z</dcterms:modified>
</cp:coreProperties>
</file>